
<file path=[Content_Types].xml><?xml version="1.0" encoding="utf-8"?>
<Types xmlns="http://schemas.openxmlformats.org/package/2006/content-types">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5"/>
  </p:notesMasterIdLst>
  <p:sldIdLst>
    <p:sldId id="257" r:id="rId2"/>
    <p:sldId id="364" r:id="rId3"/>
    <p:sldId id="369" r:id="rId4"/>
    <p:sldId id="345" r:id="rId5"/>
    <p:sldId id="346" r:id="rId6"/>
    <p:sldId id="318" r:id="rId7"/>
    <p:sldId id="317" r:id="rId8"/>
    <p:sldId id="335" r:id="rId9"/>
    <p:sldId id="296" r:id="rId10"/>
    <p:sldId id="336" r:id="rId11"/>
    <p:sldId id="312" r:id="rId12"/>
    <p:sldId id="313" r:id="rId13"/>
    <p:sldId id="314" r:id="rId14"/>
    <p:sldId id="315" r:id="rId15"/>
    <p:sldId id="261" r:id="rId16"/>
    <p:sldId id="294" r:id="rId17"/>
    <p:sldId id="358" r:id="rId18"/>
    <p:sldId id="359" r:id="rId19"/>
    <p:sldId id="360" r:id="rId20"/>
    <p:sldId id="370" r:id="rId21"/>
    <p:sldId id="348" r:id="rId22"/>
    <p:sldId id="362" r:id="rId23"/>
    <p:sldId id="347" r:id="rId24"/>
    <p:sldId id="319" r:id="rId25"/>
    <p:sldId id="293" r:id="rId26"/>
    <p:sldId id="375" r:id="rId27"/>
    <p:sldId id="320" r:id="rId28"/>
    <p:sldId id="350" r:id="rId29"/>
    <p:sldId id="322" r:id="rId30"/>
    <p:sldId id="323" r:id="rId31"/>
    <p:sldId id="324" r:id="rId32"/>
    <p:sldId id="325" r:id="rId33"/>
    <p:sldId id="371" r:id="rId34"/>
    <p:sldId id="326" r:id="rId35"/>
    <p:sldId id="351" r:id="rId36"/>
    <p:sldId id="374" r:id="rId37"/>
    <p:sldId id="328" r:id="rId38"/>
    <p:sldId id="329" r:id="rId39"/>
    <p:sldId id="331" r:id="rId40"/>
    <p:sldId id="330" r:id="rId41"/>
    <p:sldId id="332" r:id="rId42"/>
    <p:sldId id="372" r:id="rId43"/>
    <p:sldId id="337" r:id="rId44"/>
    <p:sldId id="352" r:id="rId45"/>
    <p:sldId id="353" r:id="rId46"/>
    <p:sldId id="373" r:id="rId47"/>
    <p:sldId id="357" r:id="rId48"/>
    <p:sldId id="356" r:id="rId49"/>
    <p:sldId id="292" r:id="rId50"/>
    <p:sldId id="339" r:id="rId51"/>
    <p:sldId id="343" r:id="rId52"/>
    <p:sldId id="311" r:id="rId53"/>
    <p:sldId id="297" r:id="rId54"/>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pitchFamily="34" charset="0"/>
        <a:ea typeface="+mn-ea"/>
        <a:cs typeface="Arial" pitchFamily="34" charset="0"/>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69696"/>
    <a:srgbClr val="8BA45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56" autoAdjust="0"/>
    <p:restoredTop sz="80803" autoAdjust="0"/>
  </p:normalViewPr>
  <p:slideViewPr>
    <p:cSldViewPr>
      <p:cViewPr>
        <p:scale>
          <a:sx n="66" d="100"/>
          <a:sy n="66" d="100"/>
        </p:scale>
        <p:origin x="-1410" y="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82C71F23-CA4E-42D6-994C-5094B8F0441E}" type="datetimeFigureOut">
              <a:rPr lang="en-GB"/>
              <a:pPr>
                <a:defRPr/>
              </a:pPr>
              <a:t>10/06/2013</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GB"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2C792415-0758-4BE4-B2E8-08A2CE661C39}" type="slidenum">
              <a:rPr lang="en-GB"/>
              <a:pPr>
                <a:defRPr/>
              </a:pPr>
              <a:t>‹#›</a:t>
            </a:fld>
            <a:endParaRPr lang="en-GB"/>
          </a:p>
        </p:txBody>
      </p:sp>
    </p:spTree>
    <p:extLst>
      <p:ext uri="{BB962C8B-B14F-4D97-AF65-F5344CB8AC3E}">
        <p14:creationId xmlns:p14="http://schemas.microsoft.com/office/powerpoint/2010/main" val="313058124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eaLnBrk="0" fontAlgn="base" hangingPunct="0">
              <a:spcBef>
                <a:spcPct val="0"/>
              </a:spcBef>
              <a:spcAft>
                <a:spcPct val="0"/>
              </a:spcAft>
              <a:defRPr/>
            </a:pPr>
            <a:fld id="{C394EE30-E8FF-4B6D-8DEC-1BF103C19849}" type="slidenum">
              <a:rPr lang="en-GB" smtClean="0">
                <a:latin typeface="Arial" pitchFamily="34" charset="0"/>
                <a:ea typeface="ＭＳ Ｐゴシック" pitchFamily="34" charset="-128"/>
              </a:rPr>
              <a:pPr eaLnBrk="0" fontAlgn="base" hangingPunct="0">
                <a:spcBef>
                  <a:spcPct val="0"/>
                </a:spcBef>
                <a:spcAft>
                  <a:spcPct val="0"/>
                </a:spcAft>
                <a:defRPr/>
              </a:pPr>
              <a:t>1</a:t>
            </a:fld>
            <a:endParaRPr lang="en-GB" smtClean="0">
              <a:latin typeface="Arial" pitchFamily="34" charset="0"/>
              <a:ea typeface="ＭＳ Ｐゴシック" pitchFamily="34" charset="-128"/>
            </a:endParaRPr>
          </a:p>
        </p:txBody>
      </p:sp>
      <p:sp>
        <p:nvSpPr>
          <p:cNvPr id="5529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30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smtClean="0">
                <a:latin typeface="Arial" pitchFamily="34" charset="0"/>
                <a:ea typeface="ＭＳ Ｐゴシック" pitchFamily="34" charset="-128"/>
              </a:rPr>
              <a:t>1. </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5"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GB" smtClean="0"/>
              <a:t>Scratchpads are fed by your data. Scratchpads help you structure your data in a way that makes them both human and machine readable. Allows you to contribute to global biodiversity databases and also aggregates all related to your data information from external resources. </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Placeholder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mtClean="0">
                <a:latin typeface="Arial" pitchFamily="34" charset="0"/>
                <a:ea typeface="ＭＳ Ｐゴシック" pitchFamily="34" charset="-128"/>
              </a:rPr>
              <a:t>Most Scratchpads are used primarily for describing taxa and are based around biological classifications. They contain a mixture of data, such as taxon descriptions, specimen records, literature, images, distribution maps, character datasets, keys and phylogenies.</a:t>
            </a:r>
          </a:p>
          <a:p>
            <a:pPr eaLnBrk="1" hangingPunct="1">
              <a:spcBef>
                <a:spcPct val="0"/>
              </a:spcBef>
            </a:pPr>
            <a:endParaRPr lang="en-US" smtClean="0">
              <a:latin typeface="Arial" pitchFamily="34" charset="0"/>
              <a:ea typeface="ＭＳ Ｐゴシック" pitchFamily="34" charset="-128"/>
            </a:endParaRPr>
          </a:p>
          <a:p>
            <a:pPr eaLnBrk="1" hangingPunct="1">
              <a:spcBef>
                <a:spcPct val="0"/>
              </a:spcBef>
            </a:pPr>
            <a:r>
              <a:rPr lang="en-US" smtClean="0">
                <a:latin typeface="Arial" pitchFamily="34" charset="0"/>
                <a:ea typeface="ＭＳ Ｐゴシック" pitchFamily="34" charset="-128"/>
              </a:rPr>
              <a:t>Other Scratchpads do not focus primarily on specific taxonomic groups and can cover conservation, projects (like PhD studies), whole regions (multiple taxonomic groups) or societies (where the focus is on users and communicating with them).</a:t>
            </a:r>
          </a:p>
          <a:p>
            <a:pPr eaLnBrk="1" hangingPunct="1">
              <a:spcBef>
                <a:spcPct val="0"/>
              </a:spcBef>
            </a:pPr>
            <a:endParaRPr lang="en-US" smtClean="0">
              <a:latin typeface="Arial" pitchFamily="34" charset="0"/>
              <a:ea typeface="ＭＳ Ｐゴシック" pitchFamily="34" charset="-128"/>
            </a:endParaRPr>
          </a:p>
          <a:p>
            <a:pPr eaLnBrk="1" hangingPunct="1">
              <a:spcBef>
                <a:spcPct val="0"/>
              </a:spcBef>
            </a:pPr>
            <a:r>
              <a:rPr lang="en-US" smtClean="0">
                <a:latin typeface="Arial" pitchFamily="34" charset="0"/>
                <a:ea typeface="ＭＳ Ｐゴシック" pitchFamily="34" charset="-128"/>
              </a:rPr>
              <a:t>The modular nature of Scratchpads means you can do all this in one site, although typically a site will focus on only a few of these activities.</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Placeholder 2"/>
          <p:cNvSpPr>
            <a:spLocks noGrp="1" noRot="1" noChangeAspect="1" noChangeArrowheads="1" noTextEdit="1"/>
          </p:cNvSpPr>
          <p:nvPr>
            <p:ph type="sldImg"/>
          </p:nvPr>
        </p:nvSpPr>
        <p:spPr>
          <a:ln/>
        </p:spPr>
      </p:sp>
      <p:sp>
        <p:nvSpPr>
          <p:cNvPr id="41987"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GB" sz="1200" b="0" i="0" kern="1200" dirty="0" smtClean="0">
                <a:solidFill>
                  <a:schemeClr val="tx1"/>
                </a:solidFill>
                <a:effectLst/>
                <a:latin typeface="+mn-lt"/>
                <a:ea typeface="+mn-ea"/>
                <a:cs typeface="+mn-cs"/>
              </a:rPr>
              <a:t>The aim of </a:t>
            </a:r>
            <a:r>
              <a:rPr lang="en-GB" sz="1200" b="0" i="0" kern="1200" dirty="0" err="1" smtClean="0">
                <a:solidFill>
                  <a:schemeClr val="tx1"/>
                </a:solidFill>
                <a:effectLst/>
                <a:latin typeface="+mn-lt"/>
                <a:ea typeface="+mn-ea"/>
                <a:cs typeface="+mn-cs"/>
              </a:rPr>
              <a:t>eMonocot</a:t>
            </a:r>
            <a:r>
              <a:rPr lang="en-GB" sz="1200" b="0" i="0" kern="1200" baseline="0" dirty="0" smtClean="0">
                <a:solidFill>
                  <a:schemeClr val="tx1"/>
                </a:solidFill>
                <a:effectLst/>
                <a:latin typeface="+mn-lt"/>
                <a:ea typeface="+mn-ea"/>
                <a:cs typeface="+mn-cs"/>
              </a:rPr>
              <a:t> is to produce a web-based treatment of monocot plants by linking </a:t>
            </a:r>
            <a:r>
              <a:rPr lang="en-GB" sz="1200" b="0" i="0" kern="1200" dirty="0" smtClean="0">
                <a:solidFill>
                  <a:schemeClr val="tx1"/>
                </a:solidFill>
                <a:effectLst/>
                <a:latin typeface="+mn-lt"/>
                <a:ea typeface="+mn-ea"/>
                <a:cs typeface="+mn-cs"/>
              </a:rPr>
              <a:t>together monocot taxonomists by providing support and tools to enable communities to manage their taxonomic data online.</a:t>
            </a:r>
          </a:p>
          <a:p>
            <a:pPr marL="0" marR="0" indent="0" algn="l" defTabSz="914400" rtl="0" eaLnBrk="0" fontAlgn="base" latinLnBrk="0" hangingPunct="0">
              <a:lnSpc>
                <a:spcPct val="100000"/>
              </a:lnSpc>
              <a:spcBef>
                <a:spcPct val="30000"/>
              </a:spcBef>
              <a:spcAft>
                <a:spcPct val="0"/>
              </a:spcAft>
              <a:buClrTx/>
              <a:buSzTx/>
              <a:buFontTx/>
              <a:buNone/>
              <a:tabLst/>
              <a:defRPr/>
            </a:pPr>
            <a:endParaRPr lang="en-GB" sz="1200" b="0" i="0" kern="1200" baseline="0" dirty="0" smtClean="0">
              <a:solidFill>
                <a:schemeClr val="tx1"/>
              </a:solidFill>
              <a:effectLst/>
              <a:latin typeface="+mn-lt"/>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GB" sz="1200" b="0" i="0" kern="1200" baseline="0" dirty="0" smtClean="0">
                <a:solidFill>
                  <a:schemeClr val="tx1"/>
                </a:solidFill>
                <a:effectLst/>
                <a:latin typeface="+mn-lt"/>
                <a:ea typeface="+mn-ea"/>
                <a:cs typeface="+mn-cs"/>
              </a:rPr>
              <a:t>The project is a collaboration between RBG Kew, responsible for generating and digitising existing content, Oxford University, for creating a data portal, and The Natural History Museum, for developing additional botanical support in Scratchpads and running the outreach program.</a:t>
            </a:r>
          </a:p>
          <a:p>
            <a:pPr marL="0" marR="0" indent="0" algn="l" defTabSz="914400" rtl="0" eaLnBrk="0" fontAlgn="base" latinLnBrk="0" hangingPunct="0">
              <a:lnSpc>
                <a:spcPct val="100000"/>
              </a:lnSpc>
              <a:spcBef>
                <a:spcPct val="30000"/>
              </a:spcBef>
              <a:spcAft>
                <a:spcPct val="0"/>
              </a:spcAft>
              <a:buClrTx/>
              <a:buSzTx/>
              <a:buFontTx/>
              <a:buNone/>
              <a:tabLst/>
              <a:defRPr/>
            </a:pPr>
            <a:endParaRPr lang="en-GB" sz="1200" b="0" i="0" kern="1200" baseline="0" dirty="0" smtClean="0">
              <a:solidFill>
                <a:schemeClr val="tx1"/>
              </a:solidFill>
              <a:effectLst/>
              <a:latin typeface="+mn-lt"/>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GB" sz="1200" b="0" i="0" kern="1200" baseline="0" dirty="0" smtClean="0">
                <a:solidFill>
                  <a:schemeClr val="tx1"/>
                </a:solidFill>
                <a:effectLst/>
                <a:latin typeface="+mn-lt"/>
                <a:ea typeface="+mn-ea"/>
                <a:cs typeface="+mn-cs"/>
              </a:rPr>
              <a:t>The resulting data in </a:t>
            </a:r>
            <a:r>
              <a:rPr lang="en-GB" sz="1200" b="0" i="0" kern="1200" baseline="0" dirty="0" err="1" smtClean="0">
                <a:solidFill>
                  <a:schemeClr val="tx1"/>
                </a:solidFill>
                <a:effectLst/>
                <a:latin typeface="+mn-lt"/>
                <a:ea typeface="+mn-ea"/>
                <a:cs typeface="+mn-cs"/>
              </a:rPr>
              <a:t>eMonocot</a:t>
            </a:r>
            <a:r>
              <a:rPr lang="en-GB" sz="1200" b="0" i="0" kern="1200" baseline="0" dirty="0" smtClean="0">
                <a:solidFill>
                  <a:schemeClr val="tx1"/>
                </a:solidFill>
                <a:effectLst/>
                <a:latin typeface="+mn-lt"/>
                <a:ea typeface="+mn-ea"/>
                <a:cs typeface="+mn-cs"/>
              </a:rPr>
              <a:t> will be delivered to a large audience of biodiversity and environmental scientists through a portal, although the information will be accessible to everyone.</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latin typeface="Arial" pitchFamily="34" charset="0"/>
                <a:ea typeface="ＭＳ Ｐゴシック" pitchFamily="34" charset="-128"/>
              </a:rPr>
              <a:t>In the project there</a:t>
            </a:r>
            <a:r>
              <a:rPr lang="en-US" baseline="0" dirty="0" smtClean="0">
                <a:latin typeface="Arial" pitchFamily="34" charset="0"/>
                <a:ea typeface="ＭＳ Ｐゴシック" pitchFamily="34" charset="-128"/>
              </a:rPr>
              <a:t> are more than </a:t>
            </a:r>
            <a:r>
              <a:rPr lang="en-US" dirty="0" smtClean="0">
                <a:latin typeface="Arial" pitchFamily="34" charset="0"/>
                <a:ea typeface="ＭＳ Ｐゴシック" pitchFamily="34" charset="-128"/>
              </a:rPr>
              <a:t>21 </a:t>
            </a:r>
            <a:r>
              <a:rPr lang="en-US" dirty="0" err="1" smtClean="0">
                <a:latin typeface="Arial" pitchFamily="34" charset="0"/>
                <a:ea typeface="ＭＳ Ｐゴシック" pitchFamily="34" charset="-128"/>
              </a:rPr>
              <a:t>eMonocot</a:t>
            </a:r>
            <a:r>
              <a:rPr lang="en-US" dirty="0" smtClean="0">
                <a:latin typeface="Arial" pitchFamily="34" charset="0"/>
                <a:ea typeface="ＭＳ Ｐゴシック" pitchFamily="34" charset="-128"/>
              </a:rPr>
              <a:t> Scratchpads which have over 45 international collaborating</a:t>
            </a:r>
            <a:r>
              <a:rPr lang="en-US" baseline="0" dirty="0" smtClean="0">
                <a:latin typeface="Arial" pitchFamily="34" charset="0"/>
                <a:ea typeface="ＭＳ Ｐゴシック" pitchFamily="34" charset="-128"/>
              </a:rPr>
              <a:t> scientists.</a:t>
            </a:r>
            <a:endParaRPr lang="en-US" dirty="0" smtClean="0">
              <a:latin typeface="Arial" pitchFamily="34" charset="0"/>
              <a:ea typeface="ＭＳ Ｐゴシック" pitchFamily="34" charset="-128"/>
            </a:endParaRPr>
          </a:p>
          <a:p>
            <a:endParaRPr lang="en-US" dirty="0" smtClean="0">
              <a:latin typeface="Arial" pitchFamily="34" charset="0"/>
              <a:ea typeface="ＭＳ Ｐゴシック" pitchFamily="34" charset="-128"/>
            </a:endParaRPr>
          </a:p>
          <a:p>
            <a:r>
              <a:rPr lang="en-US" dirty="0" smtClean="0">
                <a:latin typeface="Arial" pitchFamily="34" charset="0"/>
                <a:ea typeface="ＭＳ Ｐゴシック" pitchFamily="34" charset="-128"/>
              </a:rPr>
              <a:t>The </a:t>
            </a:r>
            <a:r>
              <a:rPr lang="en-US" dirty="0" err="1" smtClean="0">
                <a:latin typeface="Arial" pitchFamily="34" charset="0"/>
                <a:ea typeface="ＭＳ Ｐゴシック" pitchFamily="34" charset="-128"/>
              </a:rPr>
              <a:t>eMonocot</a:t>
            </a:r>
            <a:r>
              <a:rPr lang="en-US" dirty="0" smtClean="0">
                <a:latin typeface="Arial" pitchFamily="34" charset="0"/>
                <a:ea typeface="ＭＳ Ｐゴシック" pitchFamily="34" charset="-128"/>
              </a:rPr>
              <a:t> Scratchpads cover over 15 families with more planned with additional workshops which will take place this year at Monocots V in New York.</a:t>
            </a:r>
          </a:p>
          <a:p>
            <a:endParaRPr lang="en-US" dirty="0" smtClean="0">
              <a:latin typeface="Arial" pitchFamily="34" charset="0"/>
              <a:ea typeface="ＭＳ Ｐゴシック" pitchFamily="34" charset="-128"/>
            </a:endParaRPr>
          </a:p>
          <a:p>
            <a:r>
              <a:rPr lang="en-US" dirty="0" smtClean="0">
                <a:latin typeface="Arial" pitchFamily="34" charset="0"/>
                <a:ea typeface="ＭＳ Ｐゴシック" pitchFamily="34" charset="-128"/>
              </a:rPr>
              <a:t>The Scratchpad to </a:t>
            </a:r>
            <a:r>
              <a:rPr lang="en-US" dirty="0" err="1" smtClean="0">
                <a:latin typeface="Arial" pitchFamily="34" charset="0"/>
                <a:ea typeface="ＭＳ Ｐゴシック" pitchFamily="34" charset="-128"/>
              </a:rPr>
              <a:t>eMonocot</a:t>
            </a:r>
            <a:r>
              <a:rPr lang="en-US" dirty="0" smtClean="0">
                <a:latin typeface="Arial" pitchFamily="34" charset="0"/>
                <a:ea typeface="ＭＳ Ｐゴシック" pitchFamily="34" charset="-128"/>
              </a:rPr>
              <a:t> Portal link is now active and available for the public to browse all the Scratchpad data combined with other external monocot resources.</a:t>
            </a:r>
          </a:p>
          <a:p>
            <a:endParaRPr lang="en-GB" dirty="0"/>
          </a:p>
        </p:txBody>
      </p:sp>
      <p:sp>
        <p:nvSpPr>
          <p:cNvPr id="4" name="Slide Number Placeholder 3"/>
          <p:cNvSpPr>
            <a:spLocks noGrp="1"/>
          </p:cNvSpPr>
          <p:nvPr>
            <p:ph type="sldNum" sz="quarter" idx="10"/>
          </p:nvPr>
        </p:nvSpPr>
        <p:spPr/>
        <p:txBody>
          <a:bodyPr/>
          <a:lstStyle/>
          <a:p>
            <a:pPr>
              <a:defRPr/>
            </a:pPr>
            <a:fld id="{2C792415-0758-4BE4-B2E8-08A2CE661C39}" type="slidenum">
              <a:rPr lang="en-GB" smtClean="0"/>
              <a:pPr>
                <a:defRPr/>
              </a:pPr>
              <a:t>22</a:t>
            </a:fld>
            <a:endParaRPr lang="en-GB"/>
          </a:p>
        </p:txBody>
      </p:sp>
    </p:spTree>
    <p:extLst>
      <p:ext uri="{BB962C8B-B14F-4D97-AF65-F5344CB8AC3E}">
        <p14:creationId xmlns:p14="http://schemas.microsoft.com/office/powerpoint/2010/main" val="1890446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smtClean="0">
                <a:solidFill>
                  <a:schemeClr val="tx1"/>
                </a:solidFill>
                <a:effectLst/>
                <a:latin typeface="+mn-lt"/>
                <a:ea typeface="+mn-ea"/>
                <a:cs typeface="+mn-cs"/>
              </a:rPr>
              <a:t>All of the information is brought together in the </a:t>
            </a:r>
            <a:r>
              <a:rPr lang="en-GB" sz="1200" b="0" i="0" kern="1200" dirty="0" err="1" smtClean="0">
                <a:solidFill>
                  <a:schemeClr val="tx1"/>
                </a:solidFill>
                <a:effectLst/>
                <a:latin typeface="+mn-lt"/>
                <a:ea typeface="+mn-ea"/>
                <a:cs typeface="+mn-cs"/>
              </a:rPr>
              <a:t>eMonocot</a:t>
            </a:r>
            <a:r>
              <a:rPr lang="en-GB" sz="1200" b="0" i="0" kern="1200" dirty="0" smtClean="0">
                <a:solidFill>
                  <a:schemeClr val="tx1"/>
                </a:solidFill>
                <a:effectLst/>
                <a:latin typeface="+mn-lt"/>
                <a:ea typeface="+mn-ea"/>
                <a:cs typeface="+mn-cs"/>
              </a:rPr>
              <a:t> portal. The information presented here will be especially useful for anyone studying the ecology or evolution of the monocot plants, or who wants to understand monocot biodiversity and conservation.</a:t>
            </a:r>
          </a:p>
          <a:p>
            <a:endParaRPr lang="en-GB" dirty="0" smtClean="0"/>
          </a:p>
          <a:p>
            <a:r>
              <a:rPr lang="en-GB" dirty="0" smtClean="0"/>
              <a:t>The portal provides taxon descriptions, distribution maps,</a:t>
            </a:r>
            <a:r>
              <a:rPr lang="en-GB" baseline="0" dirty="0" smtClean="0"/>
              <a:t> taxonomies and keys, all of which are downloadable and attributed to the author </a:t>
            </a:r>
            <a:r>
              <a:rPr lang="en-GB" baseline="0" smtClean="0"/>
              <a:t>and contributing site.</a:t>
            </a:r>
            <a:endParaRPr lang="en-GB" dirty="0"/>
          </a:p>
        </p:txBody>
      </p:sp>
      <p:sp>
        <p:nvSpPr>
          <p:cNvPr id="4" name="Slide Number Placeholder 3"/>
          <p:cNvSpPr>
            <a:spLocks noGrp="1"/>
          </p:cNvSpPr>
          <p:nvPr>
            <p:ph type="sldNum" sz="quarter" idx="10"/>
          </p:nvPr>
        </p:nvSpPr>
        <p:spPr/>
        <p:txBody>
          <a:bodyPr/>
          <a:lstStyle/>
          <a:p>
            <a:pPr>
              <a:defRPr/>
            </a:pPr>
            <a:fld id="{2C792415-0758-4BE4-B2E8-08A2CE661C39}" type="slidenum">
              <a:rPr lang="en-GB" smtClean="0"/>
              <a:pPr>
                <a:defRPr/>
              </a:pPr>
              <a:t>23</a:t>
            </a:fld>
            <a:endParaRPr lang="en-GB"/>
          </a:p>
        </p:txBody>
      </p:sp>
    </p:spTree>
    <p:extLst>
      <p:ext uri="{BB962C8B-B14F-4D97-AF65-F5344CB8AC3E}">
        <p14:creationId xmlns:p14="http://schemas.microsoft.com/office/powerpoint/2010/main" val="30117791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3971"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smtClean="0"/>
              <a:t>Are scratchpads a sustainable platform in the long term? </a:t>
            </a:r>
          </a:p>
          <a:p>
            <a:r>
              <a:rPr lang="en-GB" smtClean="0"/>
              <a:t>Usually to answer this question you need to ask yourself: Is the tool expanding its user base? And has adequate funding for the future? </a:t>
            </a:r>
          </a:p>
          <a:p>
            <a:endParaRPr lang="en-GB" smtClean="0"/>
          </a:p>
          <a:p>
            <a:r>
              <a:rPr lang="en-GB" smtClean="0"/>
              <a:t>Are scratchpads currently used as a tool by the biodiversity research domain community? The statistics support they are! </a:t>
            </a:r>
          </a:p>
          <a:p>
            <a:r>
              <a:rPr lang="en-GB" smtClean="0"/>
              <a:t>With more than 450 individual research communities by almost 6500 active users holding taxon descriptions for more than 52000 taxa in almost half a million pages. </a:t>
            </a:r>
          </a:p>
          <a:p>
            <a:endParaRPr lang="en-GB"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4995"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smtClean="0"/>
              <a:t>For the second question:</a:t>
            </a:r>
          </a:p>
          <a:p>
            <a:r>
              <a:rPr lang="en-GB" smtClean="0"/>
              <a:t>Scratchpads are currently funded through the ViBRANT and e-monocot projects. And from 2014 will structurally integrated in the biodiversity informatics initiative of the Natural History Museum London. Full time staff dedicated for the project in the long term.</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3"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smtClean="0"/>
              <a:t>Scratchpads are built upon taxonomies. Biological classifications are the backbone of every scratchpad structure </a:t>
            </a:r>
            <a:r>
              <a:rPr lang="en-US" smtClean="0"/>
              <a:t>linking all the content together</a:t>
            </a:r>
            <a:r>
              <a:rPr lang="en-GB" smtClean="0"/>
              <a:t>. </a:t>
            </a:r>
          </a:p>
          <a:p>
            <a:r>
              <a:rPr lang="en-GB" smtClean="0"/>
              <a:t>These classifications can be as extensive as the user needs them.     </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mtClean="0"/>
              <a:t>Intuitive professional looking layout.</a:t>
            </a:r>
          </a:p>
          <a:p>
            <a:pPr eaLnBrk="1" hangingPunct="1">
              <a:spcBef>
                <a:spcPct val="0"/>
              </a:spcBef>
            </a:pPr>
            <a:r>
              <a:rPr lang="en-US" smtClean="0"/>
              <a:t>Easy to compile taxon pages without any knowledge of web design.</a:t>
            </a:r>
          </a:p>
          <a:p>
            <a:pPr eaLnBrk="1" hangingPunct="1">
              <a:spcBef>
                <a:spcPct val="0"/>
              </a:spcBef>
            </a:pPr>
            <a:r>
              <a:rPr lang="en-US" smtClean="0"/>
              <a:t>Taxonomy provides the crucial backbone, linking content together and is easily updateable.</a:t>
            </a:r>
          </a:p>
          <a:p>
            <a:pPr eaLnBrk="1" hangingPunct="1">
              <a:spcBef>
                <a:spcPct val="0"/>
              </a:spcBef>
            </a:pPr>
            <a:r>
              <a:rPr lang="en-US" smtClean="0"/>
              <a:t>On this page you can see the classification browser in the side bar, detailed nomenclatural information, images and a diagnostic summary.</a:t>
            </a:r>
          </a:p>
          <a:p>
            <a:pPr eaLnBrk="1" hangingPunct="1">
              <a:spcBef>
                <a:spcPct val="0"/>
              </a:spcBef>
            </a:pPr>
            <a:endParaRPr lang="en-GB" smtClean="0"/>
          </a:p>
          <a:p>
            <a:pPr eaLnBrk="1" hangingPunct="1">
              <a:spcBef>
                <a:spcPct val="0"/>
              </a:spcBef>
            </a:pPr>
            <a:endParaRPr lang="en-GB" smtClean="0"/>
          </a:p>
        </p:txBody>
      </p:sp>
      <p:sp>
        <p:nvSpPr>
          <p:cNvPr id="61444"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hangingPunct="1"/>
            <a:fld id="{E6814FDB-5F50-4FE1-8FCF-52BE5D933BCF}" type="slidenum">
              <a:rPr lang="en-GB" sz="1200">
                <a:latin typeface="Calibri" pitchFamily="34" charset="0"/>
                <a:ea typeface="ＭＳ Ｐゴシック" pitchFamily="34" charset="-128"/>
              </a:rPr>
              <a:pPr algn="r" eaLnBrk="1" hangingPunct="1"/>
              <a:t>30</a:t>
            </a:fld>
            <a:endParaRPr lang="en-GB" sz="1200">
              <a:latin typeface="Calibri" pitchFamily="34" charset="0"/>
              <a:ea typeface="ＭＳ Ｐゴシック" pitchFamily="34" charset="-128"/>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8067"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smtClean="0"/>
              <a:t>You can use Scratchpads to analyse your imported data through the OBOE backbone service. </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7"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dirty="0" smtClean="0"/>
              <a:t>With almost</a:t>
            </a:r>
            <a:r>
              <a:rPr lang="en-GB" baseline="0" dirty="0" smtClean="0"/>
              <a:t> </a:t>
            </a:r>
            <a:r>
              <a:rPr lang="en-GB" dirty="0" smtClean="0"/>
              <a:t>2 million species already described,</a:t>
            </a:r>
            <a:r>
              <a:rPr lang="en-GB" baseline="0" dirty="0" smtClean="0"/>
              <a:t> the taxonomic data production is ever increasing. The rate of increase is significantly higher in small research communities all over the world. The graph depicts the publications on new species to science. These publications are usually a </a:t>
            </a:r>
            <a:endParaRPr lang="en-GB" dirty="0" smtClean="0"/>
          </a:p>
          <a:p>
            <a:r>
              <a:rPr lang="en-GB" dirty="0" smtClean="0"/>
              <a:t>Our larger taxonomic community produces more data than ever before. Almost 20k new taxa are described annually. While 30k nomenclatural acts are published. All these usually based on countless specimens, images maps  keys and datasets that most of the times remain unpublished. Typically all this taxonomic outcome is generated by small communities during local or regional research projects. </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GB" smtClean="0"/>
          </a:p>
        </p:txBody>
      </p:sp>
      <p:sp>
        <p:nvSpPr>
          <p:cNvPr id="4" name="Slide Number Placeholder 3"/>
          <p:cNvSpPr>
            <a:spLocks noGrp="1"/>
          </p:cNvSpPr>
          <p:nvPr>
            <p:ph type="sldNum" sz="quarter" idx="5"/>
          </p:nvPr>
        </p:nvSpPr>
        <p:spPr/>
        <p:txBody>
          <a:bodyPr/>
          <a:lstStyle/>
          <a:p>
            <a:pPr>
              <a:defRPr/>
            </a:pPr>
            <a:fld id="{4718AF87-E89A-4372-9AF3-47D7A453EE1F}" type="slidenum">
              <a:rPr lang="en-GB" smtClean="0"/>
              <a:pPr>
                <a:defRPr/>
              </a:pPr>
              <a:t>43</a:t>
            </a:fld>
            <a:endParaRPr lang="en-GB"/>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Placeholder 2"/>
          <p:cNvSpPr>
            <a:spLocks noGrp="1" noRot="1" noChangeAspect="1" noChangeArrowheads="1" noTextEdit="1"/>
          </p:cNvSpPr>
          <p:nvPr>
            <p:ph type="sldImg"/>
          </p:nvPr>
        </p:nvSpPr>
        <p:spPr bwMode="auto">
          <a:noFill/>
          <a:ln>
            <a:solidFill>
              <a:srgbClr val="000000"/>
            </a:solidFill>
            <a:miter lim="800000"/>
            <a:headEnd/>
            <a:tailEnd/>
          </a:ln>
        </p:spPr>
      </p:sp>
      <p:sp>
        <p:nvSpPr>
          <p:cNvPr id="63490" name="Rectangle 3"/>
          <p:cNvSpPr>
            <a:spLocks noGrp="1" noChangeArrowheads="1"/>
          </p:cNvSpPr>
          <p:nvPr>
            <p:ph type="body" idx="1"/>
          </p:nvPr>
        </p:nvSpPr>
        <p:spPr bwMode="auto">
          <a:xfrm>
            <a:off x="914400" y="4343400"/>
            <a:ext cx="5029200" cy="4114800"/>
          </a:xfrm>
          <a:noFill/>
        </p:spPr>
        <p:txBody>
          <a:bodyPr wrap="square" numCol="1" anchor="t" anchorCtr="0" compatLnSpc="1">
            <a:prstTxWarp prst="textNoShape">
              <a:avLst/>
            </a:prstTxWarp>
          </a:bodyPr>
          <a:lstStyle/>
          <a:p>
            <a:r>
              <a:rPr lang="en-US" smtClean="0"/>
              <a:t>We have a number of help and support systems built into Scratchpads.</a:t>
            </a:r>
          </a:p>
          <a:p>
            <a:r>
              <a:rPr lang="en-US" smtClean="0"/>
              <a:t>Many of the Scratchpad editing screens have inbuilt help and for more comprehensive information, including training manuals, users can visit our help wiki.</a:t>
            </a:r>
          </a:p>
          <a:p>
            <a:r>
              <a:rPr lang="en-US" smtClean="0"/>
              <a:t>We regularly run Scratchpad training courses and will have given 12 courses in three continents this year.</a:t>
            </a:r>
          </a:p>
          <a:p>
            <a:r>
              <a:rPr lang="en-US" smtClean="0"/>
              <a:t>We are actively developing an ambassadors programme for our experienced users that will let them get involved in the early testing of new features and small grants or support to run training courses in their country.</a:t>
            </a:r>
          </a:p>
          <a:p>
            <a:r>
              <a:rPr lang="en-US" smtClean="0"/>
              <a:t>The embedded issues queue makes it easy for users to submit help and issue requests which are responded to directly by the support and development team. We use the issues queue to manage our development which is publicly viewable.</a:t>
            </a:r>
          </a:p>
          <a:p>
            <a:r>
              <a:rPr lang="en-US" smtClean="0"/>
              <a:t>The Sandbox is a blank site that anyone can use to try out content or experiment. It gets wiped and reset every day, so you don’t have to worry about breaking it!</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FDD0D25-CCD9-4081-B85A-96EE9822C7C0}" type="slidenum">
              <a:rPr lang="en-US" smtClean="0">
                <a:latin typeface="Arial" pitchFamily="34" charset="0"/>
                <a:ea typeface="ＭＳ Ｐゴシック" pitchFamily="34" charset="-128"/>
              </a:rPr>
              <a:pPr fontAlgn="base">
                <a:spcBef>
                  <a:spcPct val="0"/>
                </a:spcBef>
                <a:spcAft>
                  <a:spcPct val="0"/>
                </a:spcAft>
                <a:defRPr/>
              </a:pPr>
              <a:t>52</a:t>
            </a:fld>
            <a:endParaRPr lang="en-US" smtClean="0">
              <a:latin typeface="Arial" pitchFamily="34" charset="0"/>
              <a:ea typeface="ＭＳ Ｐゴシック" pitchFamily="34" charset="-128"/>
            </a:endParaRPr>
          </a:p>
        </p:txBody>
      </p:sp>
      <p:sp>
        <p:nvSpPr>
          <p:cNvPr id="66563"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hangingPunct="1"/>
            <a:fld id="{9BEEAF5E-002E-47F5-80F6-C780FF72A108}" type="slidenum">
              <a:rPr lang="en-US" sz="1200">
                <a:ea typeface="ＭＳ Ｐゴシック" pitchFamily="34" charset="-128"/>
              </a:rPr>
              <a:pPr algn="r" eaLnBrk="1" hangingPunct="1"/>
              <a:t>52</a:t>
            </a:fld>
            <a:endParaRPr lang="en-US" sz="1200">
              <a:ea typeface="ＭＳ Ｐゴシック" pitchFamily="34" charset="-128"/>
            </a:endParaRPr>
          </a:p>
        </p:txBody>
      </p:sp>
      <p:sp>
        <p:nvSpPr>
          <p:cNvPr id="66564"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66565" name="Rectangle 3"/>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spcBef>
                <a:spcPct val="0"/>
              </a:spcBef>
            </a:pPr>
            <a:r>
              <a:rPr lang="en-GB" b="1" smtClean="0">
                <a:latin typeface="Times New Roman" pitchFamily="18" charset="0"/>
              </a:rPr>
              <a:t>Slide 12: </a:t>
            </a:r>
            <a:r>
              <a:rPr lang="en-GB" smtClean="0">
                <a:latin typeface="Times New Roman" pitchFamily="18" charset="0"/>
              </a:rPr>
              <a:t>Next generation article publishing</a:t>
            </a:r>
            <a:endParaRPr lang="en-GB" b="1" smtClean="0">
              <a:latin typeface="Times New Roman" pitchFamily="18" charset="0"/>
            </a:endParaRPr>
          </a:p>
          <a:p>
            <a:pPr eaLnBrk="1" hangingPunct="1">
              <a:spcBef>
                <a:spcPct val="0"/>
              </a:spcBef>
            </a:pPr>
            <a:r>
              <a:rPr lang="en-GB" smtClean="0">
                <a:latin typeface="Times New Roman" pitchFamily="18" charset="0"/>
              </a:rPr>
              <a:t>Arguably our most ambitious developments in the context of scholarly communication concern the semi-automated construction of scholarly papers from databases. In many cases Scratchpads contain extensive data relating to the biology and description of particular species. These are highly suited to formal specialist publications, but doing so require the laborious assembly of these data into a manuscript. As part of the ViBRANT collaboration with Pensoft, and in particular their two journals specialising in the formal taxonomic descriptions of plants and animals, we have developed a 5-step workflow for users to selecting appropriate data from their Scratchpad, adding additional metadata describing this information so that it conforms with the norms of descriptive taxonomic publications, and then finally preview and submit this manuscript to the publisher. From here is goes through a standard peer review process. Review recommendations are then incorporated in to a revised version of the manuscript, which is then sent back to the publisher and simultaneously published on both the Scratchpad and in the publisher</a:t>
            </a:r>
            <a:r>
              <a:rPr lang="en-GB" smtClean="0"/>
              <a:t>’</a:t>
            </a:r>
            <a:r>
              <a:rPr lang="en-GB" altLang="ja-JP" smtClean="0">
                <a:latin typeface="Times New Roman" pitchFamily="18" charset="0"/>
              </a:rPr>
              <a:t>s journal. </a:t>
            </a:r>
          </a:p>
          <a:p>
            <a:pPr eaLnBrk="1" hangingPunct="1">
              <a:spcBef>
                <a:spcPct val="0"/>
              </a:spcBef>
            </a:pPr>
            <a:endParaRPr lang="en-GB" smtClean="0">
              <a:latin typeface="Times New Roman" pitchFamily="18" charset="0"/>
            </a:endParaRPr>
          </a:p>
          <a:p>
            <a:pPr eaLnBrk="1" hangingPunct="1">
              <a:spcBef>
                <a:spcPct val="0"/>
              </a:spcBef>
            </a:pPr>
            <a:r>
              <a:rPr lang="en-GB" smtClean="0">
                <a:latin typeface="Times New Roman" pitchFamily="18" charset="0"/>
              </a:rPr>
              <a:t>In addition to dramatically speeding up the construction of scientific papers, the user has the advantage that firstly the manuscript can be revised and updated and new information comes to light on the Scratchpad, while preserving the original version of the manuscript as part of the scholarly record. In addition the publish extracts relevant information from the submitted database which is them automatically submitted to the specialist data repositories. </a:t>
            </a:r>
          </a:p>
          <a:p>
            <a:pPr eaLnBrk="1" hangingPunct="1">
              <a:spcBef>
                <a:spcPct val="0"/>
              </a:spcBef>
            </a:pPr>
            <a:endParaRPr lang="en-GB" smtClean="0">
              <a:latin typeface="Times New Roman" pitchFamily="18" charset="0"/>
            </a:endParaRPr>
          </a:p>
          <a:p>
            <a:pPr eaLnBrk="1" hangingPunct="1">
              <a:spcBef>
                <a:spcPct val="0"/>
              </a:spcBef>
            </a:pPr>
            <a:r>
              <a:rPr lang="en-GB" smtClean="0">
                <a:latin typeface="Times New Roman" pitchFamily="18" charset="0"/>
              </a:rPr>
              <a:t>So in sum then, these are the four ways in which ViBRANT is facilitation scholarly communication of biodiversity information. 1) Through low cost journal infrastructure; 2) by community web publishing; 3) by biodiversity observation data publishing; and 4) by next generation publishing services producing scholarly articles from databases.</a:t>
            </a:r>
          </a:p>
          <a:p>
            <a:pPr eaLnBrk="1" hangingPunct="1">
              <a:spcBef>
                <a:spcPct val="0"/>
              </a:spcBef>
            </a:pPr>
            <a:endParaRPr lang="en-GB" smtClean="0">
              <a:latin typeface="Times New Roman" pitchFamily="18" charset="0"/>
            </a:endParaRPr>
          </a:p>
          <a:p>
            <a:pPr eaLnBrk="1" hangingPunct="1">
              <a:spcBef>
                <a:spcPct val="0"/>
              </a:spcBef>
            </a:pPr>
            <a:endParaRPr lang="en-GB" b="1" smtClean="0">
              <a:latin typeface="Times New Roman" pitchFamily="18"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With</a:t>
            </a:r>
            <a:r>
              <a:rPr lang="en-GB" baseline="0" dirty="0" smtClean="0"/>
              <a:t> almost 8 million species still to be described,  </a:t>
            </a:r>
            <a:endParaRPr lang="en-GB" dirty="0"/>
          </a:p>
        </p:txBody>
      </p:sp>
      <p:sp>
        <p:nvSpPr>
          <p:cNvPr id="4" name="Slide Number Placeholder 3"/>
          <p:cNvSpPr>
            <a:spLocks noGrp="1"/>
          </p:cNvSpPr>
          <p:nvPr>
            <p:ph type="sldNum" sz="quarter" idx="10"/>
          </p:nvPr>
        </p:nvSpPr>
        <p:spPr/>
        <p:txBody>
          <a:bodyPr/>
          <a:lstStyle/>
          <a:p>
            <a:pPr>
              <a:defRPr/>
            </a:pPr>
            <a:fld id="{2C792415-0758-4BE4-B2E8-08A2CE661C39}" type="slidenum">
              <a:rPr lang="en-GB" smtClean="0"/>
              <a:pPr>
                <a:defRPr/>
              </a:pPr>
              <a:t>4</a:t>
            </a:fld>
            <a:endParaRPr lang="en-GB"/>
          </a:p>
        </p:txBody>
      </p:sp>
    </p:spTree>
    <p:extLst>
      <p:ext uri="{BB962C8B-B14F-4D97-AF65-F5344CB8AC3E}">
        <p14:creationId xmlns:p14="http://schemas.microsoft.com/office/powerpoint/2010/main" val="23306357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0899"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dirty="0" smtClean="0"/>
              <a:t>So as the amount of available research data increase year by year, efficient mobilisation of this data can be considered equally if not of higher importance. </a:t>
            </a:r>
          </a:p>
          <a:p>
            <a:endParaRPr lang="en-GB" dirty="0" smtClean="0"/>
          </a:p>
          <a:p>
            <a:r>
              <a:rPr lang="en-GB" dirty="0" smtClean="0"/>
              <a:t>If we were to set the critical steps in mobilising data we would probably come up with a scheme like this </a:t>
            </a:r>
          </a:p>
          <a:p>
            <a:r>
              <a:rPr lang="en-GB" dirty="0" smtClean="0"/>
              <a:t>1. </a:t>
            </a:r>
          </a:p>
          <a:p>
            <a:r>
              <a:rPr lang="en-GB" dirty="0" smtClean="0"/>
              <a:t>2.</a:t>
            </a:r>
          </a:p>
          <a:p>
            <a:r>
              <a:rPr lang="en-GB" dirty="0" smtClean="0"/>
              <a:t>3.</a:t>
            </a:r>
          </a:p>
          <a:p>
            <a:r>
              <a:rPr lang="en-GB" dirty="0" smtClean="0"/>
              <a:t>4.</a:t>
            </a:r>
          </a:p>
          <a:p>
            <a:endParaRPr lang="en-GB" dirty="0"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23"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smtClean="0"/>
              <a:t>To efficiently connect these nodes we need the right tools. If we were to point out the bottleneck in the entire data flow process we would probably identify problems in </a:t>
            </a:r>
          </a:p>
          <a:p>
            <a:r>
              <a:rPr lang="en-GB" smtClean="0"/>
              <a:t>1. </a:t>
            </a:r>
          </a:p>
          <a:p>
            <a:r>
              <a:rPr lang="en-GB" smtClean="0"/>
              <a:t>Structuring and formatting of data in a way that is meaningful to our own further research as well discoverable and usable to the rest of the research community. </a:t>
            </a:r>
          </a:p>
          <a:p>
            <a:endParaRPr lang="en-GB" smtClean="0"/>
          </a:p>
          <a:p>
            <a:r>
              <a:rPr lang="en-GB" smtClean="0"/>
              <a:t>2. </a:t>
            </a:r>
          </a:p>
          <a:p>
            <a:r>
              <a:rPr lang="en-GB" smtClean="0"/>
              <a:t>The second bottleneck in the flow is usually found in the data publishing process. The amount of information and knowledge generated by the research community is usually much more than what someone can find in published works. We all seat upon an all increasing amount of meaningful data that never get published. </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7"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smtClean="0"/>
              <a:t>So eventually what we need is to eliminate these two bottlenecks in the process. We need a seamless data workflow that will allow to make a better use of all available datasets and also allow researchers to take credit for all  their research volume.</a:t>
            </a:r>
          </a:p>
          <a:p>
            <a:endParaRPr lang="en-GB"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2760C0A-7B96-4174-AB10-A5E15F3CB6C3}" type="slidenum">
              <a:rPr lang="en-US" smtClean="0">
                <a:latin typeface="Arial" pitchFamily="34" charset="0"/>
                <a:ea typeface="ＭＳ Ｐゴシック" pitchFamily="34" charset="-128"/>
              </a:rPr>
              <a:pPr fontAlgn="base">
                <a:spcBef>
                  <a:spcPct val="0"/>
                </a:spcBef>
                <a:spcAft>
                  <a:spcPct val="0"/>
                </a:spcAft>
                <a:defRPr/>
              </a:pPr>
              <a:t>9</a:t>
            </a:fld>
            <a:endParaRPr lang="en-US" smtClean="0">
              <a:latin typeface="Arial" pitchFamily="34" charset="0"/>
              <a:ea typeface="ＭＳ Ｐゴシック" pitchFamily="34" charset="-128"/>
            </a:endParaRPr>
          </a:p>
        </p:txBody>
      </p:sp>
      <p:sp>
        <p:nvSpPr>
          <p:cNvPr id="56323"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hangingPunct="1"/>
            <a:fld id="{60B17142-8B9E-49B2-BA2D-9E360B294113}" type="slidenum">
              <a:rPr lang="en-US" sz="1200">
                <a:ea typeface="ＭＳ Ｐゴシック" pitchFamily="34" charset="-128"/>
              </a:rPr>
              <a:pPr algn="r" eaLnBrk="1" hangingPunct="1"/>
              <a:t>9</a:t>
            </a:fld>
            <a:endParaRPr lang="en-US" sz="1200">
              <a:ea typeface="ＭＳ Ｐゴシック" pitchFamily="34" charset="-128"/>
            </a:endParaRPr>
          </a:p>
        </p:txBody>
      </p:sp>
      <p:sp>
        <p:nvSpPr>
          <p:cNvPr id="56324"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56325" name="Rectangle 3"/>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spcBef>
                <a:spcPct val="0"/>
              </a:spcBef>
            </a:pPr>
            <a:r>
              <a:rPr lang="en-GB" smtClean="0"/>
              <a:t>The Big Question… How do we achieve this ???</a:t>
            </a:r>
          </a:p>
          <a:p>
            <a:pPr eaLnBrk="1" hangingPunct="1">
              <a:spcBef>
                <a:spcPct val="0"/>
              </a:spcBef>
            </a:pPr>
            <a:endParaRPr lang="en-GB" smtClean="0"/>
          </a:p>
          <a:p>
            <a:pPr eaLnBrk="1" hangingPunct="1">
              <a:spcBef>
                <a:spcPct val="0"/>
              </a:spcBef>
            </a:pPr>
            <a:r>
              <a:rPr lang="en-GB" smtClean="0"/>
              <a:t>Cidy Parr et al set the the frame under which the great informatics challenge of our times should be addressed. Link together….. But to reach this we need:</a:t>
            </a:r>
          </a:p>
          <a:p>
            <a:pPr eaLnBrk="1" hangingPunct="1">
              <a:spcBef>
                <a:spcPct val="0"/>
              </a:spcBef>
            </a:pPr>
            <a:r>
              <a:rPr lang="en-GB" smtClean="0"/>
              <a:t>Data, information and knowledge to be</a:t>
            </a:r>
          </a:p>
          <a:p>
            <a:pPr eaLnBrk="1" hangingPunct="1">
              <a:spcBef>
                <a:spcPct val="0"/>
              </a:spcBef>
            </a:pPr>
            <a:r>
              <a:rPr lang="en-GB" smtClean="0"/>
              <a:t>Digital, openly accessible and linked-up </a:t>
            </a:r>
          </a:p>
          <a:p>
            <a:pPr eaLnBrk="1" hangingPunct="1">
              <a:spcBef>
                <a:spcPct val="0"/>
              </a:spcBef>
            </a:pPr>
            <a:endParaRPr lang="en-GB" smtClean="0"/>
          </a:p>
          <a:p>
            <a:pPr eaLnBrk="1" hangingPunct="1">
              <a:spcBef>
                <a:spcPct val="0"/>
              </a:spcBef>
            </a:pPr>
            <a:r>
              <a:rPr lang="en-GB" smtClean="0"/>
              <a:t>In other words we need a open global systematics approach</a:t>
            </a:r>
          </a:p>
          <a:p>
            <a:pPr eaLnBrk="1" hangingPunct="1">
              <a:spcBef>
                <a:spcPct val="0"/>
              </a:spcBef>
            </a:pPr>
            <a:endParaRPr lang="en-GB"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smtClean="0"/>
              <a:t>The Scratchpads platform is being developed for the last 5 years under this framework. To provide researchers with the necessary tools to make taxonomy digital, open and linked!</a:t>
            </a:r>
          </a:p>
          <a:p>
            <a:pPr eaLnBrk="1" hangingPunct="1">
              <a:spcBef>
                <a:spcPct val="0"/>
              </a:spcBef>
            </a:pPr>
            <a:r>
              <a:rPr lang="en-GB" smtClean="0"/>
              <a:t>To facilitate the development of virtual research environments</a:t>
            </a:r>
          </a:p>
          <a:p>
            <a:pPr eaLnBrk="1" hangingPunct="1">
              <a:spcBef>
                <a:spcPct val="0"/>
              </a:spcBef>
            </a:pPr>
            <a:endParaRPr lang="en-GB" smtClean="0"/>
          </a:p>
          <a:p>
            <a:pPr eaLnBrk="1" hangingPunct="1">
              <a:spcBef>
                <a:spcPct val="0"/>
              </a:spcBef>
            </a:pPr>
            <a:endParaRPr lang="en-GB" smtClean="0"/>
          </a:p>
        </p:txBody>
      </p:sp>
      <p:sp>
        <p:nvSpPr>
          <p:cNvPr id="23555" name="Slide Number Placeholder 3"/>
          <p:cNvSpPr txBox="1">
            <a:spLocks noGrp="1"/>
          </p:cNvSpPr>
          <p:nvPr/>
        </p:nvSpPr>
        <p:spPr bwMode="auto">
          <a:xfrm>
            <a:off x="3884613" y="8685213"/>
            <a:ext cx="2971800" cy="457200"/>
          </a:xfrm>
          <a:prstGeom prst="rect">
            <a:avLst/>
          </a:prstGeom>
          <a:noFill/>
          <a:ln>
            <a:miter lim="800000"/>
            <a:headEnd/>
            <a:tailEnd/>
          </a:ln>
        </p:spPr>
        <p:txBody>
          <a:bodyPr anchor="b"/>
          <a:lstStyle/>
          <a:p>
            <a:pPr algn="r">
              <a:defRPr/>
            </a:pPr>
            <a:fld id="{2C4F3274-F969-45CF-AD7C-351646E3FAD9}" type="slidenum">
              <a:rPr lang="en-GB" sz="1200">
                <a:latin typeface="+mn-lt"/>
                <a:cs typeface="+mn-cs"/>
              </a:rPr>
              <a:pPr algn="r">
                <a:defRPr/>
              </a:pPr>
              <a:t>10</a:t>
            </a:fld>
            <a:endParaRPr lang="en-GB" sz="1200">
              <a:latin typeface="+mn-lt"/>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Placeholder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Rectangle 3"/>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smtClean="0"/>
              <a:t>What are Scratchpads? They are hosted websites for biodiversity data, but the specifics and the kind of data are entirely up to the user.</a:t>
            </a:r>
          </a:p>
          <a:p>
            <a:pPr eaLnBrk="1" hangingPunct="1"/>
            <a:endParaRPr lang="en-US" smtClean="0"/>
          </a:p>
          <a:p>
            <a:pPr eaLnBrk="1" hangingPunct="1"/>
            <a:r>
              <a:rPr lang="en-US" smtClean="0"/>
              <a:t>Scratchpads are designed to be a virtual research and publication platform, a place where you should be able to store, save, publish and reuse your work.</a:t>
            </a:r>
          </a:p>
          <a:p>
            <a:pPr eaLnBrk="1" hangingPunct="1"/>
            <a:endParaRPr lang="en-US" smtClean="0"/>
          </a:p>
          <a:p>
            <a:pPr eaLnBrk="1" hangingPunct="1"/>
            <a:r>
              <a:rPr lang="en-US" smtClean="0"/>
              <a:t>They are completely open access, open source and free to use.</a:t>
            </a:r>
          </a:p>
          <a:p>
            <a:pPr eaLnBrk="1" hangingPunct="1"/>
            <a:endParaRPr lang="en-US" smtClean="0"/>
          </a:p>
          <a:p>
            <a:pPr eaLnBrk="1" hangingPunct="1"/>
            <a:r>
              <a:rPr lang="en-US" smtClean="0"/>
              <a:t>They are modular and flexible. It is possible for other developers to work with us to write modules for specific functions or communities.</a:t>
            </a: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Rectangle 1"/>
          <p:cNvSpPr/>
          <p:nvPr userDrawn="1"/>
        </p:nvSpPr>
        <p:spPr>
          <a:xfrm>
            <a:off x="757238" y="33338"/>
            <a:ext cx="8351837" cy="587375"/>
          </a:xfrm>
          <a:prstGeom prst="rect">
            <a:avLst/>
          </a:prstGeom>
          <a:solidFill>
            <a:schemeClr val="accent3"/>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fontAlgn="auto">
              <a:spcBef>
                <a:spcPts val="0"/>
              </a:spcBef>
              <a:spcAft>
                <a:spcPts val="0"/>
              </a:spcAft>
              <a:defRPr/>
            </a:pPr>
            <a:endParaRPr lang="en-GB"/>
          </a:p>
        </p:txBody>
      </p:sp>
      <p:pic>
        <p:nvPicPr>
          <p:cNvPr id="3" name="Picture 2"/>
          <p:cNvPicPr>
            <a:picLocks noChangeAspect="1" noChangeArrowheads="1"/>
          </p:cNvPicPr>
          <p:nvPr userDrawn="1"/>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8900" y="6350"/>
            <a:ext cx="620713" cy="620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314826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FDD8F7F9-0AB1-4C37-9716-B928EA58BB9E}" type="datetimeFigureOut">
              <a:rPr lang="en-GB"/>
              <a:pPr>
                <a:defRPr/>
              </a:pPr>
              <a:t>10/06/2013</a:t>
            </a:fld>
            <a:endParaRPr lang="en-GB"/>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endParaRPr lang="en-GB"/>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8A11B2E6-962A-42EF-AD28-3F60AFAE213C}" type="slidenum">
              <a:rPr lang="en-GB"/>
              <a:pPr>
                <a:defRPr/>
              </a:pPr>
              <a:t>‹#›</a:t>
            </a:fld>
            <a:endParaRPr lang="en-GB"/>
          </a:p>
        </p:txBody>
      </p:sp>
    </p:spTree>
    <p:extLst>
      <p:ext uri="{BB962C8B-B14F-4D97-AF65-F5344CB8AC3E}">
        <p14:creationId xmlns:p14="http://schemas.microsoft.com/office/powerpoint/2010/main" val="1967156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62A4F2E8-40A4-4B6C-A8DB-24E242AF0FDF}" type="datetimeFigureOut">
              <a:rPr lang="en-GB"/>
              <a:pPr>
                <a:defRPr/>
              </a:pPr>
              <a:t>10/06/2013</a:t>
            </a:fld>
            <a:endParaRPr lang="en-GB"/>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endParaRPr lang="en-GB"/>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85BDE5A9-420B-4E81-A1DD-F78CC590EC08}" type="slidenum">
              <a:rPr lang="en-GB"/>
              <a:pPr>
                <a:defRPr/>
              </a:pPr>
              <a:t>‹#›</a:t>
            </a:fld>
            <a:endParaRPr lang="en-GB"/>
          </a:p>
        </p:txBody>
      </p:sp>
    </p:spTree>
    <p:extLst>
      <p:ext uri="{BB962C8B-B14F-4D97-AF65-F5344CB8AC3E}">
        <p14:creationId xmlns:p14="http://schemas.microsoft.com/office/powerpoint/2010/main" val="38793081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
        <p:nvSpPr>
          <p:cNvPr id="2" name="Rectangle 1"/>
          <p:cNvSpPr/>
          <p:nvPr userDrawn="1"/>
        </p:nvSpPr>
        <p:spPr>
          <a:xfrm>
            <a:off x="757238" y="33338"/>
            <a:ext cx="8351837" cy="587375"/>
          </a:xfrm>
          <a:prstGeom prst="rect">
            <a:avLst/>
          </a:prstGeom>
          <a:solidFill>
            <a:schemeClr val="accent3"/>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fontAlgn="auto">
              <a:spcBef>
                <a:spcPts val="0"/>
              </a:spcBef>
              <a:spcAft>
                <a:spcPts val="0"/>
              </a:spcAft>
              <a:defRPr/>
            </a:pPr>
            <a:endParaRPr lang="en-GB"/>
          </a:p>
        </p:txBody>
      </p:sp>
      <p:pic>
        <p:nvPicPr>
          <p:cNvPr id="3" name="Picture 2"/>
          <p:cNvPicPr>
            <a:picLocks noChangeAspect="1" noChangeArrowheads="1"/>
          </p:cNvPicPr>
          <p:nvPr userDrawn="1"/>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8900" y="6350"/>
            <a:ext cx="620713" cy="620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452708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GB"/>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CFC7A44A-2949-4C8E-8080-605DDA5E2D2B}" type="datetimeFigureOut">
              <a:rPr lang="en-GB"/>
              <a:pPr>
                <a:defRPr/>
              </a:pPr>
              <a:t>10/06/2013</a:t>
            </a:fld>
            <a:endParaRPr lang="en-GB"/>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endParaRPr lang="en-GB"/>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0FFF8911-16E5-4846-A9BB-25B2B0624973}" type="slidenum">
              <a:rPr lang="en-GB"/>
              <a:pPr>
                <a:defRPr/>
              </a:pPr>
              <a:t>‹#›</a:t>
            </a:fld>
            <a:endParaRPr lang="en-GB"/>
          </a:p>
        </p:txBody>
      </p:sp>
    </p:spTree>
    <p:extLst>
      <p:ext uri="{BB962C8B-B14F-4D97-AF65-F5344CB8AC3E}">
        <p14:creationId xmlns:p14="http://schemas.microsoft.com/office/powerpoint/2010/main" val="2945891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9A50C8AD-2F22-433D-AB99-FFA9497718D3}" type="datetimeFigureOut">
              <a:rPr lang="en-GB"/>
              <a:pPr>
                <a:defRPr/>
              </a:pPr>
              <a:t>10/06/2013</a:t>
            </a:fld>
            <a:endParaRPr lang="en-GB"/>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endParaRPr lang="en-GB"/>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FF385284-C207-415E-9DF7-96788BA0C579}" type="slidenum">
              <a:rPr lang="en-GB"/>
              <a:pPr>
                <a:defRPr/>
              </a:pPr>
              <a:t>‹#›</a:t>
            </a:fld>
            <a:endParaRPr lang="en-GB"/>
          </a:p>
        </p:txBody>
      </p:sp>
    </p:spTree>
    <p:extLst>
      <p:ext uri="{BB962C8B-B14F-4D97-AF65-F5344CB8AC3E}">
        <p14:creationId xmlns:p14="http://schemas.microsoft.com/office/powerpoint/2010/main" val="14752474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BEC91F1F-0238-44BC-B2A5-984247D80441}" type="datetimeFigureOut">
              <a:rPr lang="en-GB"/>
              <a:pPr>
                <a:defRPr/>
              </a:pPr>
              <a:t>10/06/2013</a:t>
            </a:fld>
            <a:endParaRPr lang="en-GB"/>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endParaRPr lang="en-GB"/>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2FA31C38-E4B2-4889-ADD4-31EA6279DBA4}" type="slidenum">
              <a:rPr lang="en-GB"/>
              <a:pPr>
                <a:defRPr/>
              </a:pPr>
              <a:t>‹#›</a:t>
            </a:fld>
            <a:endParaRPr lang="en-GB"/>
          </a:p>
        </p:txBody>
      </p:sp>
    </p:spTree>
    <p:extLst>
      <p:ext uri="{BB962C8B-B14F-4D97-AF65-F5344CB8AC3E}">
        <p14:creationId xmlns:p14="http://schemas.microsoft.com/office/powerpoint/2010/main" val="31277721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286E9B22-251D-49C0-BD52-E6895ED6259D}" type="datetimeFigureOut">
              <a:rPr lang="en-GB"/>
              <a:pPr>
                <a:defRPr/>
              </a:pPr>
              <a:t>10/06/2013</a:t>
            </a:fld>
            <a:endParaRPr lang="en-GB"/>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endParaRPr lang="en-GB"/>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D3BACE1B-6FBD-400B-BD3D-74DFF7E97934}" type="slidenum">
              <a:rPr lang="en-GB"/>
              <a:pPr>
                <a:defRPr/>
              </a:pPr>
              <a:t>‹#›</a:t>
            </a:fld>
            <a:endParaRPr lang="en-GB"/>
          </a:p>
        </p:txBody>
      </p:sp>
    </p:spTree>
    <p:extLst>
      <p:ext uri="{BB962C8B-B14F-4D97-AF65-F5344CB8AC3E}">
        <p14:creationId xmlns:p14="http://schemas.microsoft.com/office/powerpoint/2010/main" val="398580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GB"/>
          </a:p>
        </p:txBody>
      </p:sp>
      <p:sp>
        <p:nvSpPr>
          <p:cNvPr id="3" name="Date Placeholder 2"/>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3130EA65-BFDB-4D09-A6F6-1EDA86BE9E87}" type="datetimeFigureOut">
              <a:rPr lang="en-GB"/>
              <a:pPr>
                <a:defRPr/>
              </a:pPr>
              <a:t>10/06/2013</a:t>
            </a:fld>
            <a:endParaRPr lang="en-GB"/>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endParaRPr lang="en-GB"/>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FA6CC4F0-C906-4487-95F5-50DC55631BFC}" type="slidenum">
              <a:rPr lang="en-GB"/>
              <a:pPr>
                <a:defRPr/>
              </a:pPr>
              <a:t>‹#›</a:t>
            </a:fld>
            <a:endParaRPr lang="en-GB"/>
          </a:p>
        </p:txBody>
      </p:sp>
    </p:spTree>
    <p:extLst>
      <p:ext uri="{BB962C8B-B14F-4D97-AF65-F5344CB8AC3E}">
        <p14:creationId xmlns:p14="http://schemas.microsoft.com/office/powerpoint/2010/main" val="42468963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E00223FF-6FF3-47BC-BE9B-5E81BCD4B404}" type="datetimeFigureOut">
              <a:rPr lang="en-GB"/>
              <a:pPr>
                <a:defRPr/>
              </a:pPr>
              <a:t>10/06/2013</a:t>
            </a:fld>
            <a:endParaRPr lang="en-GB"/>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endParaRPr lang="en-GB"/>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F6E80CDD-2E2B-4C42-8A3E-CF8CFBC4B9AB}" type="slidenum">
              <a:rPr lang="en-GB"/>
              <a:pPr>
                <a:defRPr/>
              </a:pPr>
              <a:t>‹#›</a:t>
            </a:fld>
            <a:endParaRPr lang="en-GB"/>
          </a:p>
        </p:txBody>
      </p:sp>
    </p:spTree>
    <p:extLst>
      <p:ext uri="{BB962C8B-B14F-4D97-AF65-F5344CB8AC3E}">
        <p14:creationId xmlns:p14="http://schemas.microsoft.com/office/powerpoint/2010/main" val="24143308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391FC221-7FB4-400C-9027-E0412DFC0EEE}" type="datetimeFigureOut">
              <a:rPr lang="en-GB"/>
              <a:pPr>
                <a:defRPr/>
              </a:pPr>
              <a:t>10/06/2013</a:t>
            </a:fld>
            <a:endParaRPr lang="en-GB"/>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endParaRPr lang="en-GB"/>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3CAF9FD9-A6FF-4868-A78A-1E24B44B55A5}" type="slidenum">
              <a:rPr lang="en-GB"/>
              <a:pPr>
                <a:defRPr/>
              </a:pPr>
              <a:t>‹#›</a:t>
            </a:fld>
            <a:endParaRPr lang="en-GB"/>
          </a:p>
        </p:txBody>
      </p:sp>
    </p:spTree>
    <p:extLst>
      <p:ext uri="{BB962C8B-B14F-4D97-AF65-F5344CB8AC3E}">
        <p14:creationId xmlns:p14="http://schemas.microsoft.com/office/powerpoint/2010/main" val="13236474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B682AB2E-8DEE-45A0-AB92-DBF0F06F6FF2}" type="datetimeFigureOut">
              <a:rPr lang="en-GB"/>
              <a:pPr>
                <a:defRPr/>
              </a:pPr>
              <a:t>10/06/2013</a:t>
            </a:fld>
            <a:endParaRPr lang="en-GB"/>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endParaRPr lang="en-GB"/>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39353AF2-02A3-4E57-ABC7-8DE1CCEC2791}" type="slidenum">
              <a:rPr lang="en-GB"/>
              <a:pPr>
                <a:defRPr/>
              </a:pPr>
              <a:t>‹#›</a:t>
            </a:fld>
            <a:endParaRPr lang="en-GB"/>
          </a:p>
        </p:txBody>
      </p:sp>
    </p:spTree>
    <p:extLst>
      <p:ext uri="{BB962C8B-B14F-4D97-AF65-F5344CB8AC3E}">
        <p14:creationId xmlns:p14="http://schemas.microsoft.com/office/powerpoint/2010/main" val="42397743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 id="2147483715" r:id="rId12"/>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22.png"/><Relationship Id="rId10" Type="http://schemas.openxmlformats.org/officeDocument/2006/relationships/image" Target="../media/image27.png"/><Relationship Id="rId4" Type="http://schemas.openxmlformats.org/officeDocument/2006/relationships/image" Target="../media/image21.jpeg"/><Relationship Id="rId9" Type="http://schemas.openxmlformats.org/officeDocument/2006/relationships/image" Target="../media/image26.png"/></Relationships>
</file>

<file path=ppt/slides/_rels/slide1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37.png"/></Relationships>
</file>

<file path=ppt/slides/_rels/slide2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hyperlink" Target="http://www.e-taxonomy.eu/" TargetMode="External"/><Relationship Id="rId7" Type="http://schemas.openxmlformats.org/officeDocument/2006/relationships/image" Target="../media/image44.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2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xml"/><Relationship Id="rId4" Type="http://schemas.openxmlformats.org/officeDocument/2006/relationships/image" Target="../media/image53.png"/></Relationships>
</file>

<file path=ppt/slides/_rels/slide3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1.xml"/><Relationship Id="rId4" Type="http://schemas.openxmlformats.org/officeDocument/2006/relationships/image" Target="../media/image56.png"/></Relationships>
</file>

<file path=ppt/slides/_rels/slide3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1.xml"/><Relationship Id="rId4" Type="http://schemas.openxmlformats.org/officeDocument/2006/relationships/image" Target="../media/image59.png"/></Relationships>
</file>

<file path=ppt/slides/_rels/slide3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60.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69.png"/></Relationships>
</file>

<file path=ppt/slides/_rels/slide4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1.xml"/><Relationship Id="rId5" Type="http://schemas.openxmlformats.org/officeDocument/2006/relationships/image" Target="../media/image73.png"/><Relationship Id="rId4" Type="http://schemas.openxmlformats.org/officeDocument/2006/relationships/image" Target="../media/image72.png"/></Relationships>
</file>

<file path=ppt/slides/_rels/slide43.xml.rels><?xml version="1.0" encoding="UTF-8" standalone="yes"?>
<Relationships xmlns="http://schemas.openxmlformats.org/package/2006/relationships"><Relationship Id="rId8" Type="http://schemas.openxmlformats.org/officeDocument/2006/relationships/image" Target="../media/image79.png"/><Relationship Id="rId13" Type="http://schemas.microsoft.com/office/2007/relationships/hdphoto" Target="../media/hdphoto4.wdp"/><Relationship Id="rId3" Type="http://schemas.openxmlformats.org/officeDocument/2006/relationships/image" Target="../media/image74.png"/><Relationship Id="rId7" Type="http://schemas.openxmlformats.org/officeDocument/2006/relationships/image" Target="../media/image78.png"/><Relationship Id="rId12" Type="http://schemas.openxmlformats.org/officeDocument/2006/relationships/image" Target="../media/image82.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77.png"/><Relationship Id="rId11" Type="http://schemas.microsoft.com/office/2007/relationships/hdphoto" Target="../media/hdphoto3.wdp"/><Relationship Id="rId5" Type="http://schemas.openxmlformats.org/officeDocument/2006/relationships/image" Target="../media/image76.png"/><Relationship Id="rId10" Type="http://schemas.openxmlformats.org/officeDocument/2006/relationships/image" Target="../media/image81.png"/><Relationship Id="rId4" Type="http://schemas.openxmlformats.org/officeDocument/2006/relationships/image" Target="../media/image75.png"/><Relationship Id="rId9" Type="http://schemas.openxmlformats.org/officeDocument/2006/relationships/image" Target="../media/image80.png"/></Relationships>
</file>

<file path=ppt/slides/_rels/slide4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75.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78.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82.png"/><Relationship Id="rId1" Type="http://schemas.openxmlformats.org/officeDocument/2006/relationships/slideLayout" Target="../slideLayouts/slideLayout1.xml"/><Relationship Id="rId4" Type="http://schemas.openxmlformats.org/officeDocument/2006/relationships/image" Target="../media/image85.png"/></Relationships>
</file>

<file path=ppt/slides/_rels/slide47.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87.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0.png"/><Relationship Id="rId1" Type="http://schemas.openxmlformats.org/officeDocument/2006/relationships/slideLayout" Target="../slideLayouts/slideLayout2.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5.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93.emf"/><Relationship Id="rId2" Type="http://schemas.openxmlformats.org/officeDocument/2006/relationships/notesSlide" Target="../notesSlides/notesSlide22.xml"/><Relationship Id="rId1" Type="http://schemas.openxmlformats.org/officeDocument/2006/relationships/slideLayout" Target="../slideLayouts/slideLayout1.xml"/><Relationship Id="rId5" Type="http://schemas.openxmlformats.org/officeDocument/2006/relationships/image" Target="../media/image95.emf"/><Relationship Id="rId4" Type="http://schemas.openxmlformats.org/officeDocument/2006/relationships/image" Target="../media/image94.emf"/></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5.jpeg"/><Relationship Id="rId5" Type="http://schemas.openxmlformats.org/officeDocument/2006/relationships/image" Target="../media/image14.wmf"/><Relationship Id="rId4" Type="http://schemas.openxmlformats.org/officeDocument/2006/relationships/image" Target="../media/image13.jpeg"/></Relationships>
</file>

<file path=ppt/slides/_rels/slide8.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2.png"/><Relationship Id="rId7"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5.jpeg"/><Relationship Id="rId5" Type="http://schemas.openxmlformats.org/officeDocument/2006/relationships/image" Target="../media/image14.wmf"/><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0" y="6237288"/>
            <a:ext cx="9144000" cy="620712"/>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fontAlgn="auto">
              <a:spcBef>
                <a:spcPts val="0"/>
              </a:spcBef>
              <a:spcAft>
                <a:spcPts val="0"/>
              </a:spcAft>
              <a:defRPr/>
            </a:pPr>
            <a:endParaRPr lang="en-GB"/>
          </a:p>
        </p:txBody>
      </p:sp>
      <p:sp>
        <p:nvSpPr>
          <p:cNvPr id="3" name="Rectangle 2"/>
          <p:cNvSpPr/>
          <p:nvPr/>
        </p:nvSpPr>
        <p:spPr>
          <a:xfrm>
            <a:off x="0" y="-7938"/>
            <a:ext cx="9144000" cy="915988"/>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fontAlgn="auto">
              <a:spcBef>
                <a:spcPts val="0"/>
              </a:spcBef>
              <a:spcAft>
                <a:spcPts val="0"/>
              </a:spcAft>
              <a:defRPr/>
            </a:pPr>
            <a:endParaRPr lang="en-GB"/>
          </a:p>
        </p:txBody>
      </p:sp>
      <p:sp>
        <p:nvSpPr>
          <p:cNvPr id="3074" name="Rectangle 23"/>
          <p:cNvSpPr>
            <a:spLocks noGrp="1" noChangeArrowheads="1"/>
          </p:cNvSpPr>
          <p:nvPr>
            <p:ph type="ctrTitle" idx="4294967295"/>
          </p:nvPr>
        </p:nvSpPr>
        <p:spPr>
          <a:xfrm>
            <a:off x="611188" y="1268413"/>
            <a:ext cx="8393112" cy="2206625"/>
          </a:xfrm>
          <a:prstGeom prst="rect">
            <a:avLst/>
          </a:prstGeom>
        </p:spPr>
        <p:txBody>
          <a:bodyPr>
            <a:normAutofit fontScale="90000"/>
          </a:bodyPr>
          <a:lstStyle/>
          <a:p>
            <a:pPr algn="r" eaLnBrk="1" hangingPunct="1"/>
            <a:r>
              <a:rPr lang="en-GB" sz="8000" b="1" dirty="0" smtClean="0"/>
              <a:t>Scratchpads</a:t>
            </a:r>
            <a:r>
              <a:rPr lang="en-GB" sz="4800" b="1" dirty="0" smtClean="0"/>
              <a:t/>
            </a:r>
            <a:br>
              <a:rPr lang="en-GB" sz="4800" b="1" dirty="0" smtClean="0"/>
            </a:br>
            <a:r>
              <a:rPr lang="en-GB" sz="4300" dirty="0"/>
              <a:t/>
            </a:r>
            <a:br>
              <a:rPr lang="en-GB" sz="4300" dirty="0"/>
            </a:br>
            <a:endParaRPr lang="en-GB" sz="4000" b="1" i="1" dirty="0" smtClean="0"/>
          </a:p>
        </p:txBody>
      </p:sp>
      <p:pic>
        <p:nvPicPr>
          <p:cNvPr id="12293" name="Picture 40" descr="FP7-gen-White"/>
          <p:cNvPicPr>
            <a:picLocks noChangeAspect="1" noChangeArrowheads="1"/>
          </p:cNvPicPr>
          <p:nvPr/>
        </p:nvPicPr>
        <p:blipFill>
          <a:blip r:embed="rId3" cstate="print">
            <a:lum bright="-100000"/>
            <a:grayscl/>
            <a:biLevel thresh="50000"/>
            <a:extLst>
              <a:ext uri="{28A0092B-C50C-407E-A947-70E740481C1C}">
                <a14:useLocalDpi xmlns:a14="http://schemas.microsoft.com/office/drawing/2010/main" val="0"/>
              </a:ext>
            </a:extLst>
          </a:blip>
          <a:srcRect/>
          <a:stretch>
            <a:fillRect/>
          </a:stretch>
        </p:blipFill>
        <p:spPr bwMode="auto">
          <a:xfrm>
            <a:off x="1370013" y="93663"/>
            <a:ext cx="1000125" cy="814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5" name="Picture 42" descr="e-infrastructure-logoWhite"/>
          <p:cNvPicPr>
            <a:picLocks noChangeAspect="1" noChangeArrowheads="1"/>
          </p:cNvPicPr>
          <p:nvPr/>
        </p:nvPicPr>
        <p:blipFill>
          <a:blip r:embed="rId4" cstate="print">
            <a:lum bright="-100000"/>
            <a:grayscl/>
            <a:biLevel thresh="50000"/>
            <a:extLst>
              <a:ext uri="{28A0092B-C50C-407E-A947-70E740481C1C}">
                <a14:useLocalDpi xmlns:a14="http://schemas.microsoft.com/office/drawing/2010/main" val="0"/>
              </a:ext>
            </a:extLst>
          </a:blip>
          <a:srcRect/>
          <a:stretch>
            <a:fillRect/>
          </a:stretch>
        </p:blipFill>
        <p:spPr bwMode="auto">
          <a:xfrm>
            <a:off x="2662238" y="139700"/>
            <a:ext cx="1857375"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7" name="Picture 44" descr="white_nhm_logo"/>
          <p:cNvPicPr>
            <a:picLocks noChangeAspect="1" noChangeArrowheads="1"/>
          </p:cNvPicPr>
          <p:nvPr/>
        </p:nvPicPr>
        <p:blipFill>
          <a:blip r:embed="rId5" cstate="print">
            <a:lum bright="-100000"/>
            <a:grayscl/>
            <a:biLevel thresh="50000"/>
            <a:extLst>
              <a:ext uri="{28A0092B-C50C-407E-A947-70E740481C1C}">
                <a14:useLocalDpi xmlns:a14="http://schemas.microsoft.com/office/drawing/2010/main" val="0"/>
              </a:ext>
            </a:extLst>
          </a:blip>
          <a:srcRect/>
          <a:stretch>
            <a:fillRect/>
          </a:stretch>
        </p:blipFill>
        <p:spPr bwMode="auto">
          <a:xfrm>
            <a:off x="3203575" y="6227763"/>
            <a:ext cx="1131888" cy="608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8" name="Picture 45" descr="KewLogo_PPP_White"/>
          <p:cNvPicPr>
            <a:picLocks noChangeAspect="1" noChangeArrowheads="1"/>
          </p:cNvPicPr>
          <p:nvPr/>
        </p:nvPicPr>
        <p:blipFill>
          <a:blip r:embed="rId6" cstate="print">
            <a:lum bright="-100000"/>
            <a:grayscl/>
            <a:biLevel thresh="50000"/>
            <a:extLst>
              <a:ext uri="{28A0092B-C50C-407E-A947-70E740481C1C}">
                <a14:useLocalDpi xmlns:a14="http://schemas.microsoft.com/office/drawing/2010/main" val="0"/>
              </a:ext>
            </a:extLst>
          </a:blip>
          <a:srcRect/>
          <a:stretch>
            <a:fillRect/>
          </a:stretch>
        </p:blipFill>
        <p:spPr bwMode="auto">
          <a:xfrm>
            <a:off x="276225" y="6243638"/>
            <a:ext cx="695325"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9" name="Picture 46" descr="oxford_white"/>
          <p:cNvPicPr>
            <a:picLocks noChangeAspect="1" noChangeArrowheads="1"/>
          </p:cNvPicPr>
          <p:nvPr/>
        </p:nvPicPr>
        <p:blipFill>
          <a:blip r:embed="rId7" cstate="print">
            <a:lum bright="-100000"/>
            <a:grayscl/>
            <a:biLevel thresh="50000"/>
            <a:extLst>
              <a:ext uri="{28A0092B-C50C-407E-A947-70E740481C1C}">
                <a14:useLocalDpi xmlns:a14="http://schemas.microsoft.com/office/drawing/2010/main" val="0"/>
              </a:ext>
            </a:extLst>
          </a:blip>
          <a:srcRect/>
          <a:stretch>
            <a:fillRect/>
          </a:stretch>
        </p:blipFill>
        <p:spPr bwMode="auto">
          <a:xfrm>
            <a:off x="1116013" y="6229350"/>
            <a:ext cx="1960562"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2963558" y="2348880"/>
            <a:ext cx="5971507" cy="1569660"/>
          </a:xfrm>
          <a:prstGeom prst="rect">
            <a:avLst/>
          </a:prstGeom>
          <a:noFill/>
        </p:spPr>
        <p:txBody>
          <a:bodyPr wrap="none" rtlCol="0">
            <a:spAutoFit/>
          </a:bodyPr>
          <a:lstStyle/>
          <a:p>
            <a:pPr algn="r">
              <a:lnSpc>
                <a:spcPct val="200000"/>
              </a:lnSpc>
            </a:pPr>
            <a:r>
              <a:rPr lang="en-GB" sz="2400" b="1" dirty="0" smtClean="0"/>
              <a:t>Virtual Research Environments </a:t>
            </a:r>
          </a:p>
          <a:p>
            <a:pPr algn="r">
              <a:lnSpc>
                <a:spcPct val="200000"/>
              </a:lnSpc>
            </a:pPr>
            <a:r>
              <a:rPr lang="en-GB" sz="2400" dirty="0" smtClean="0"/>
              <a:t>for taxonomic and biodiversity related data</a:t>
            </a:r>
            <a:endParaRPr lang="en-GB" sz="2400" dirty="0"/>
          </a:p>
        </p:txBody>
      </p:sp>
      <p:pic>
        <p:nvPicPr>
          <p:cNvPr id="74754" name="Picture 2" descr="http://vbrant.eu/sites/vbrant.eu/files/acquia_prosper_logo.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660232" y="0"/>
            <a:ext cx="1979712" cy="855347"/>
          </a:xfrm>
          <a:prstGeom prst="rect">
            <a:avLst/>
          </a:prstGeom>
          <a:noFill/>
        </p:spPr>
      </p:pic>
      <p:sp>
        <p:nvSpPr>
          <p:cNvPr id="15" name="TextBox 14"/>
          <p:cNvSpPr txBox="1"/>
          <p:nvPr/>
        </p:nvSpPr>
        <p:spPr>
          <a:xfrm>
            <a:off x="2662238" y="5229200"/>
            <a:ext cx="6244491" cy="892552"/>
          </a:xfrm>
          <a:prstGeom prst="rect">
            <a:avLst/>
          </a:prstGeom>
          <a:noFill/>
        </p:spPr>
        <p:txBody>
          <a:bodyPr wrap="square" rtlCol="0">
            <a:spAutoFit/>
          </a:bodyPr>
          <a:lstStyle/>
          <a:p>
            <a:pPr algn="r"/>
            <a:r>
              <a:rPr lang="en-US" sz="2000" b="1" dirty="0" smtClean="0"/>
              <a:t>Dr Dimitrios Koureas</a:t>
            </a:r>
          </a:p>
          <a:p>
            <a:pPr algn="r"/>
            <a:r>
              <a:rPr lang="en-US" sz="1600" dirty="0" smtClean="0"/>
              <a:t>Department of Life Sciences | Biodiversity </a:t>
            </a:r>
            <a:r>
              <a:rPr lang="en-US" sz="1600" dirty="0" smtClean="0"/>
              <a:t>Informatics Group</a:t>
            </a:r>
          </a:p>
          <a:p>
            <a:pPr algn="r"/>
            <a:r>
              <a:rPr lang="en-US" sz="1600" dirty="0" smtClean="0"/>
              <a:t>The Natural History Museum London</a:t>
            </a:r>
            <a:endParaRPr lang="el-GR" sz="1600" dirty="0"/>
          </a:p>
        </p:txBody>
      </p:sp>
      <p:pic>
        <p:nvPicPr>
          <p:cNvPr id="16" name="Picture 41" descr="EU Flag White"/>
          <p:cNvPicPr>
            <a:picLocks noChangeAspect="1" noChangeArrowheads="1"/>
          </p:cNvPicPr>
          <p:nvPr/>
        </p:nvPicPr>
        <p:blipFill>
          <a:blip r:embed="rId9" cstate="print">
            <a:lum bright="-100000"/>
            <a:grayscl/>
            <a:biLevel thresh="50000"/>
            <a:extLst>
              <a:ext uri="{28A0092B-C50C-407E-A947-70E740481C1C}">
                <a14:useLocalDpi xmlns:a14="http://schemas.microsoft.com/office/drawing/2010/main" val="0"/>
              </a:ext>
            </a:extLst>
          </a:blip>
          <a:srcRect/>
          <a:stretch>
            <a:fillRect/>
          </a:stretch>
        </p:blipFill>
        <p:spPr bwMode="auto">
          <a:xfrm>
            <a:off x="81882" y="112007"/>
            <a:ext cx="989012" cy="641350"/>
          </a:xfrm>
          <a:prstGeom prst="rect">
            <a:avLst/>
          </a:prstGeom>
          <a:ln>
            <a:noFill/>
          </a:ln>
          <a:effectLst>
            <a:outerShdw blurRad="190500" algn="tl" rotWithShape="0">
              <a:srgbClr val="000000">
                <a:alpha val="70000"/>
              </a:srgbClr>
            </a:outerShdw>
          </a:effectLst>
        </p:spPr>
      </p:pic>
    </p:spTree>
  </p:cSld>
  <p:clrMapOvr>
    <a:masterClrMapping/>
  </p:clrMapOvr>
  <p:transition>
    <p:wipe dir="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idx="4294967295"/>
          </p:nvPr>
        </p:nvSpPr>
        <p:spPr bwMode="auto">
          <a:xfrm>
            <a:off x="0" y="692150"/>
            <a:ext cx="8807450" cy="16573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z="6000" smtClean="0">
                <a:latin typeface="Arial" pitchFamily="34" charset="0"/>
                <a:ea typeface="ＭＳ Ｐゴシック" pitchFamily="34" charset="-128"/>
              </a:rPr>
              <a:t>Scratchpads</a:t>
            </a:r>
            <a:br>
              <a:rPr lang="en-US" sz="6000" smtClean="0">
                <a:latin typeface="Arial" pitchFamily="34" charset="0"/>
                <a:ea typeface="ＭＳ Ｐゴシック" pitchFamily="34" charset="-128"/>
              </a:rPr>
            </a:br>
            <a:r>
              <a:rPr lang="en-US" sz="3600" smtClean="0">
                <a:latin typeface="Arial" pitchFamily="34" charset="0"/>
                <a:ea typeface="ＭＳ Ｐゴシック" pitchFamily="34" charset="-128"/>
              </a:rPr>
              <a:t>Virtual Research Environments</a:t>
            </a:r>
            <a:endParaRPr lang="en-US" smtClean="0">
              <a:latin typeface="Arial" pitchFamily="34" charset="0"/>
              <a:ea typeface="ＭＳ Ｐゴシック" pitchFamily="34" charset="-128"/>
            </a:endParaRPr>
          </a:p>
        </p:txBody>
      </p:sp>
      <p:sp>
        <p:nvSpPr>
          <p:cNvPr id="18435" name="TextBox 4"/>
          <p:cNvSpPr txBox="1">
            <a:spLocks noChangeArrowheads="1"/>
          </p:cNvSpPr>
          <p:nvPr/>
        </p:nvSpPr>
        <p:spPr bwMode="auto">
          <a:xfrm>
            <a:off x="1490663" y="6237288"/>
            <a:ext cx="604043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n-US" b="1" i="1">
                <a:latin typeface="Calibri" pitchFamily="34" charset="0"/>
              </a:rPr>
              <a:t>Making taxonomy digital, open &amp; linked</a:t>
            </a:r>
          </a:p>
        </p:txBody>
      </p:sp>
      <p:pic>
        <p:nvPicPr>
          <p:cNvPr id="102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2295525" y="2420938"/>
            <a:ext cx="4432300" cy="3455987"/>
          </a:xfrm>
          <a:prstGeom prst="rect">
            <a:avLst/>
          </a:prstGeom>
          <a:ln>
            <a:noFill/>
          </a:ln>
          <a:effectLst>
            <a:outerShdw blurRad="292100" dist="139700" dir="2700000" algn="tl" rotWithShape="0">
              <a:srgbClr val="333333">
                <a:alpha val="65000"/>
              </a:srgbClr>
            </a:outerShdw>
          </a:effectLst>
          <a:extLst/>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ext Box 4"/>
          <p:cNvSpPr txBox="1">
            <a:spLocks noChangeArrowheads="1"/>
          </p:cNvSpPr>
          <p:nvPr/>
        </p:nvSpPr>
        <p:spPr bwMode="auto">
          <a:xfrm>
            <a:off x="827088" y="1557338"/>
            <a:ext cx="3895725" cy="2492375"/>
          </a:xfrm>
          <a:prstGeom prst="rect">
            <a:avLst/>
          </a:prstGeom>
          <a:noFill/>
          <a:ln w="9525">
            <a:noFill/>
            <a:miter lim="800000"/>
            <a:headEnd/>
            <a:tailEnd/>
          </a:ln>
        </p:spPr>
        <p:txBody>
          <a:bodyPr wrap="none">
            <a:spAutoFit/>
          </a:bodyPr>
          <a:lstStyle/>
          <a:p>
            <a:pPr>
              <a:defRPr/>
            </a:pPr>
            <a:r>
              <a:rPr lang="en-GB" sz="3600" dirty="0">
                <a:solidFill>
                  <a:schemeClr val="tx1">
                    <a:lumMod val="50000"/>
                    <a:lumOff val="50000"/>
                  </a:schemeClr>
                </a:solidFill>
                <a:latin typeface="Arial" charset="0"/>
                <a:cs typeface="+mn-cs"/>
              </a:rPr>
              <a:t>so…</a:t>
            </a:r>
          </a:p>
          <a:p>
            <a:pPr>
              <a:defRPr/>
            </a:pPr>
            <a:r>
              <a:rPr lang="en-GB" sz="4800" b="1" dirty="0">
                <a:latin typeface="Arial" charset="0"/>
                <a:cs typeface="+mn-cs"/>
              </a:rPr>
              <a:t>what</a:t>
            </a:r>
            <a:r>
              <a:rPr lang="en-GB" sz="2800" dirty="0">
                <a:latin typeface="Arial" charset="0"/>
                <a:cs typeface="+mn-cs"/>
              </a:rPr>
              <a:t> </a:t>
            </a:r>
            <a:r>
              <a:rPr lang="en-GB" sz="4800" dirty="0">
                <a:latin typeface="Arial" charset="0"/>
                <a:cs typeface="+mn-cs"/>
              </a:rPr>
              <a:t>are</a:t>
            </a:r>
            <a:r>
              <a:rPr lang="en-GB" sz="2400" dirty="0">
                <a:solidFill>
                  <a:srgbClr val="5F5F5F"/>
                </a:solidFill>
                <a:latin typeface="Arial" charset="0"/>
                <a:cs typeface="+mn-cs"/>
              </a:rPr>
              <a:t> </a:t>
            </a:r>
          </a:p>
          <a:p>
            <a:pPr>
              <a:defRPr/>
            </a:pPr>
            <a:r>
              <a:rPr lang="en-GB" sz="2400" dirty="0">
                <a:solidFill>
                  <a:srgbClr val="5F5F5F"/>
                </a:solidFill>
                <a:latin typeface="Arial" charset="0"/>
                <a:cs typeface="+mn-cs"/>
              </a:rPr>
              <a:t>the</a:t>
            </a:r>
          </a:p>
          <a:p>
            <a:pPr>
              <a:defRPr/>
            </a:pPr>
            <a:r>
              <a:rPr lang="en-GB" sz="4800" dirty="0">
                <a:latin typeface="Arial" charset="0"/>
                <a:cs typeface="+mn-cs"/>
              </a:rPr>
              <a:t>Scratchpads</a:t>
            </a:r>
            <a:r>
              <a:rPr lang="en-GB" sz="4000" dirty="0">
                <a:solidFill>
                  <a:srgbClr val="5F5F5F"/>
                </a:solidFill>
                <a:latin typeface="Arial" charset="0"/>
                <a:cs typeface="+mn-cs"/>
              </a:rPr>
              <a:t>?</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idx="4294967295"/>
          </p:nvPr>
        </p:nvSpPr>
        <p:spPr bwMode="auto">
          <a:xfrm>
            <a:off x="914400" y="0"/>
            <a:ext cx="8229600" cy="5492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r" eaLnBrk="1" hangingPunct="1"/>
            <a:r>
              <a:rPr lang="en-GB" sz="3600" b="1" smtClean="0"/>
              <a:t>What are Scratchpads?</a:t>
            </a:r>
          </a:p>
        </p:txBody>
      </p:sp>
      <p:sp>
        <p:nvSpPr>
          <p:cNvPr id="18434" name="Content Placeholder 2"/>
          <p:cNvSpPr>
            <a:spLocks noGrp="1"/>
          </p:cNvSpPr>
          <p:nvPr>
            <p:ph idx="4294967295"/>
          </p:nvPr>
        </p:nvSpPr>
        <p:spPr bwMode="auto">
          <a:xfrm>
            <a:off x="458788" y="1600200"/>
            <a:ext cx="5553075" cy="36131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240000"/>
              </a:lnSpc>
            </a:pPr>
            <a:r>
              <a:rPr lang="en-GB" sz="2400" smtClean="0"/>
              <a:t>Hosted websites for biodiversity data</a:t>
            </a:r>
          </a:p>
          <a:p>
            <a:pPr eaLnBrk="1" hangingPunct="1">
              <a:lnSpc>
                <a:spcPct val="240000"/>
              </a:lnSpc>
            </a:pPr>
            <a:r>
              <a:rPr lang="en-GB" sz="2400" smtClean="0"/>
              <a:t>Virtual research &amp; publication platform</a:t>
            </a:r>
          </a:p>
          <a:p>
            <a:pPr eaLnBrk="1" hangingPunct="1">
              <a:lnSpc>
                <a:spcPct val="240000"/>
              </a:lnSpc>
            </a:pPr>
            <a:r>
              <a:rPr lang="en-GB" sz="2400" smtClean="0"/>
              <a:t>Completely open access &amp; open source</a:t>
            </a:r>
          </a:p>
          <a:p>
            <a:pPr eaLnBrk="1" hangingPunct="1">
              <a:lnSpc>
                <a:spcPct val="240000"/>
              </a:lnSpc>
            </a:pPr>
            <a:r>
              <a:rPr lang="en-GB" sz="2400" smtClean="0"/>
              <a:t>Modular &amp; flexible</a:t>
            </a:r>
            <a:endParaRPr lang="en-GB" sz="2000" smtClean="0"/>
          </a:p>
          <a:p>
            <a:pPr eaLnBrk="1" hangingPunct="1"/>
            <a:endParaRPr lang="en-GB" sz="2400" smtClean="0"/>
          </a:p>
        </p:txBody>
      </p:sp>
      <p:pic>
        <p:nvPicPr>
          <p:cNvPr id="20484" name="Picture 2" descr="E:\Archives &amp; Backups\Dropbox\_South Africa\Presentation Preparations\Linked Files\Slipper Orchid Sit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40425" y="1844675"/>
            <a:ext cx="3081338" cy="361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434">
                                            <p:bg/>
                                          </p:spTgt>
                                        </p:tgtEl>
                                        <p:attrNameLst>
                                          <p:attrName>style.visibility</p:attrName>
                                        </p:attrNameLst>
                                      </p:cBhvr>
                                      <p:to>
                                        <p:strVal val="visible"/>
                                      </p:to>
                                    </p:set>
                                    <p:animEffect transition="in" filter="fade">
                                      <p:cBhvr>
                                        <p:cTn id="7" dur="500"/>
                                        <p:tgtEl>
                                          <p:spTgt spid="18434">
                                            <p:bg/>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434">
                                            <p:txEl>
                                              <p:pRg st="0" end="0"/>
                                            </p:txEl>
                                          </p:spTgt>
                                        </p:tgtEl>
                                        <p:attrNameLst>
                                          <p:attrName>style.visibility</p:attrName>
                                        </p:attrNameLst>
                                      </p:cBhvr>
                                      <p:to>
                                        <p:strVal val="visible"/>
                                      </p:to>
                                    </p:set>
                                    <p:animEffect transition="in" filter="fade">
                                      <p:cBhvr>
                                        <p:cTn id="12" dur="500"/>
                                        <p:tgtEl>
                                          <p:spTgt spid="18434">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8434">
                                            <p:txEl>
                                              <p:pRg st="1" end="1"/>
                                            </p:txEl>
                                          </p:spTgt>
                                        </p:tgtEl>
                                        <p:attrNameLst>
                                          <p:attrName>style.visibility</p:attrName>
                                        </p:attrNameLst>
                                      </p:cBhvr>
                                      <p:to>
                                        <p:strVal val="visible"/>
                                      </p:to>
                                    </p:set>
                                    <p:animEffect transition="in" filter="fade">
                                      <p:cBhvr>
                                        <p:cTn id="17" dur="500"/>
                                        <p:tgtEl>
                                          <p:spTgt spid="18434">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8434">
                                            <p:txEl>
                                              <p:pRg st="2" end="2"/>
                                            </p:txEl>
                                          </p:spTgt>
                                        </p:tgtEl>
                                        <p:attrNameLst>
                                          <p:attrName>style.visibility</p:attrName>
                                        </p:attrNameLst>
                                      </p:cBhvr>
                                      <p:to>
                                        <p:strVal val="visible"/>
                                      </p:to>
                                    </p:set>
                                    <p:animEffect transition="in" filter="fade">
                                      <p:cBhvr>
                                        <p:cTn id="22" dur="500"/>
                                        <p:tgtEl>
                                          <p:spTgt spid="18434">
                                            <p:txEl>
                                              <p:pRg st="2" end="2"/>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8434">
                                            <p:txEl>
                                              <p:pRg st="3" end="3"/>
                                            </p:txEl>
                                          </p:spTgt>
                                        </p:tgtEl>
                                        <p:attrNameLst>
                                          <p:attrName>style.visibility</p:attrName>
                                        </p:attrNameLst>
                                      </p:cBhvr>
                                      <p:to>
                                        <p:strVal val="visible"/>
                                      </p:to>
                                    </p:set>
                                    <p:animEffect transition="in" filter="fade">
                                      <p:cBhvr>
                                        <p:cTn id="27" dur="500"/>
                                        <p:tgtEl>
                                          <p:spTgt spid="1843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4" grpId="0" build="p"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p:cNvSpPr>
          <p:nvPr/>
        </p:nvSpPr>
        <p:spPr bwMode="auto">
          <a:xfrm>
            <a:off x="914400" y="0"/>
            <a:ext cx="822960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r"/>
            <a:r>
              <a:rPr lang="en-GB" sz="3600" b="1">
                <a:latin typeface="Calibri" pitchFamily="34" charset="0"/>
              </a:rPr>
              <a:t>What are Scratchpads?</a:t>
            </a:r>
          </a:p>
        </p:txBody>
      </p:sp>
      <p:grpSp>
        <p:nvGrpSpPr>
          <p:cNvPr id="3" name="Group 3"/>
          <p:cNvGrpSpPr>
            <a:grpSpLocks/>
          </p:cNvGrpSpPr>
          <p:nvPr/>
        </p:nvGrpSpPr>
        <p:grpSpPr bwMode="auto">
          <a:xfrm>
            <a:off x="322263" y="692150"/>
            <a:ext cx="6794500" cy="1100138"/>
            <a:chOff x="322255" y="692696"/>
            <a:chExt cx="6794745" cy="1099284"/>
          </a:xfrm>
        </p:grpSpPr>
        <p:sp>
          <p:nvSpPr>
            <p:cNvPr id="21517" name="TextBox 4"/>
            <p:cNvSpPr txBox="1">
              <a:spLocks noChangeArrowheads="1"/>
            </p:cNvSpPr>
            <p:nvPr/>
          </p:nvSpPr>
          <p:spPr bwMode="auto">
            <a:xfrm>
              <a:off x="322255" y="1268760"/>
              <a:ext cx="679474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GB" sz="2800">
                  <a:latin typeface="Calibri" pitchFamily="34" charset="0"/>
                  <a:ea typeface="ＭＳ Ｐゴシック" pitchFamily="34" charset="-128"/>
                </a:rPr>
                <a:t>development of online research communities</a:t>
              </a:r>
            </a:p>
          </p:txBody>
        </p:sp>
        <p:sp>
          <p:nvSpPr>
            <p:cNvPr id="2" name="TextBox 1"/>
            <p:cNvSpPr txBox="1"/>
            <p:nvPr/>
          </p:nvSpPr>
          <p:spPr>
            <a:xfrm>
              <a:off x="358768" y="692696"/>
              <a:ext cx="1644709" cy="523468"/>
            </a:xfrm>
            <a:prstGeom prst="rect">
              <a:avLst/>
            </a:prstGeom>
            <a:noFill/>
          </p:spPr>
          <p:txBody>
            <a:bodyPr wrap="none">
              <a:spAutoFit/>
            </a:bodyPr>
            <a:lstStyle/>
            <a:p>
              <a:pPr>
                <a:defRPr/>
              </a:pPr>
              <a:r>
                <a:rPr lang="en-GB" sz="2800" b="1" dirty="0">
                  <a:solidFill>
                    <a:schemeClr val="tx1">
                      <a:lumMod val="50000"/>
                      <a:lumOff val="50000"/>
                    </a:schemeClr>
                  </a:solidFill>
                  <a:latin typeface="Arial" charset="0"/>
                  <a:cs typeface="+mn-cs"/>
                </a:rPr>
                <a:t>facilitate</a:t>
              </a:r>
            </a:p>
          </p:txBody>
        </p:sp>
      </p:grpSp>
      <p:grpSp>
        <p:nvGrpSpPr>
          <p:cNvPr id="4" name="Group 4"/>
          <p:cNvGrpSpPr>
            <a:grpSpLocks/>
          </p:cNvGrpSpPr>
          <p:nvPr/>
        </p:nvGrpSpPr>
        <p:grpSpPr bwMode="auto">
          <a:xfrm>
            <a:off x="320675" y="2017713"/>
            <a:ext cx="8315325" cy="1238250"/>
            <a:chOff x="320675" y="2016975"/>
            <a:chExt cx="8315546" cy="1239168"/>
          </a:xfrm>
        </p:grpSpPr>
        <p:sp>
          <p:nvSpPr>
            <p:cNvPr id="21515" name="TextBox 8"/>
            <p:cNvSpPr txBox="1">
              <a:spLocks noChangeArrowheads="1"/>
            </p:cNvSpPr>
            <p:nvPr/>
          </p:nvSpPr>
          <p:spPr bwMode="auto">
            <a:xfrm>
              <a:off x="320675" y="2732923"/>
              <a:ext cx="831554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GB" sz="2800">
                  <a:latin typeface="Calibri" pitchFamily="34" charset="0"/>
                  <a:ea typeface="ＭＳ Ｐゴシック" pitchFamily="34" charset="-128"/>
                </a:rPr>
                <a:t>standardized environment of entering and curating data</a:t>
              </a:r>
            </a:p>
          </p:txBody>
        </p:sp>
        <p:sp>
          <p:nvSpPr>
            <p:cNvPr id="9" name="TextBox 8"/>
            <p:cNvSpPr txBox="1"/>
            <p:nvPr/>
          </p:nvSpPr>
          <p:spPr>
            <a:xfrm>
              <a:off x="358776" y="2016975"/>
              <a:ext cx="1541504" cy="522674"/>
            </a:xfrm>
            <a:prstGeom prst="rect">
              <a:avLst/>
            </a:prstGeom>
            <a:noFill/>
          </p:spPr>
          <p:txBody>
            <a:bodyPr wrap="none">
              <a:spAutoFit/>
            </a:bodyPr>
            <a:lstStyle/>
            <a:p>
              <a:pPr>
                <a:defRPr/>
              </a:pPr>
              <a:r>
                <a:rPr lang="en-GB" sz="2800" b="1" dirty="0">
                  <a:solidFill>
                    <a:schemeClr val="tx1">
                      <a:lumMod val="50000"/>
                      <a:lumOff val="50000"/>
                    </a:schemeClr>
                  </a:solidFill>
                  <a:latin typeface="Arial" charset="0"/>
                  <a:cs typeface="+mn-cs"/>
                </a:rPr>
                <a:t>through</a:t>
              </a:r>
            </a:p>
          </p:txBody>
        </p:sp>
      </p:grpSp>
      <p:grpSp>
        <p:nvGrpSpPr>
          <p:cNvPr id="5" name="Group 5"/>
          <p:cNvGrpSpPr>
            <a:grpSpLocks/>
          </p:cNvGrpSpPr>
          <p:nvPr/>
        </p:nvGrpSpPr>
        <p:grpSpPr bwMode="auto">
          <a:xfrm>
            <a:off x="320675" y="3500438"/>
            <a:ext cx="3579813" cy="1214437"/>
            <a:chOff x="320675" y="3501008"/>
            <a:chExt cx="3579366" cy="1214535"/>
          </a:xfrm>
        </p:grpSpPr>
        <p:sp>
          <p:nvSpPr>
            <p:cNvPr id="21513" name="TextBox 7"/>
            <p:cNvSpPr txBox="1">
              <a:spLocks noChangeArrowheads="1"/>
            </p:cNvSpPr>
            <p:nvPr/>
          </p:nvSpPr>
          <p:spPr bwMode="auto">
            <a:xfrm>
              <a:off x="320675" y="4196389"/>
              <a:ext cx="3579366" cy="519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GB" sz="2800">
                  <a:latin typeface="Calibri" pitchFamily="34" charset="0"/>
                  <a:ea typeface="ＭＳ Ｐゴシック" pitchFamily="34" charset="-128"/>
                </a:rPr>
                <a:t>sharing and interlinking</a:t>
              </a:r>
            </a:p>
          </p:txBody>
        </p:sp>
        <p:sp>
          <p:nvSpPr>
            <p:cNvPr id="10" name="TextBox 9"/>
            <p:cNvSpPr txBox="1"/>
            <p:nvPr/>
          </p:nvSpPr>
          <p:spPr>
            <a:xfrm>
              <a:off x="358770" y="3501008"/>
              <a:ext cx="1841270" cy="523917"/>
            </a:xfrm>
            <a:prstGeom prst="rect">
              <a:avLst/>
            </a:prstGeom>
            <a:noFill/>
          </p:spPr>
          <p:txBody>
            <a:bodyPr wrap="none">
              <a:spAutoFit/>
            </a:bodyPr>
            <a:lstStyle/>
            <a:p>
              <a:pPr>
                <a:defRPr/>
              </a:pPr>
              <a:r>
                <a:rPr lang="en-GB" sz="2800" b="1" dirty="0">
                  <a:solidFill>
                    <a:schemeClr val="tx1">
                      <a:lumMod val="50000"/>
                      <a:lumOff val="50000"/>
                    </a:schemeClr>
                  </a:solidFill>
                  <a:latin typeface="Arial" charset="0"/>
                  <a:cs typeface="+mn-cs"/>
                </a:rPr>
                <a:t>that allow</a:t>
              </a:r>
            </a:p>
          </p:txBody>
        </p:sp>
      </p:grpSp>
      <p:grpSp>
        <p:nvGrpSpPr>
          <p:cNvPr id="6" name="Group 6"/>
          <p:cNvGrpSpPr>
            <a:grpSpLocks/>
          </p:cNvGrpSpPr>
          <p:nvPr/>
        </p:nvGrpSpPr>
        <p:grpSpPr bwMode="auto">
          <a:xfrm>
            <a:off x="358775" y="4941888"/>
            <a:ext cx="5386388" cy="1243012"/>
            <a:chOff x="358185" y="4941168"/>
            <a:chExt cx="5386539" cy="1243300"/>
          </a:xfrm>
        </p:grpSpPr>
        <p:sp>
          <p:nvSpPr>
            <p:cNvPr id="21511" name="TextBox 9"/>
            <p:cNvSpPr txBox="1">
              <a:spLocks noChangeArrowheads="1"/>
            </p:cNvSpPr>
            <p:nvPr/>
          </p:nvSpPr>
          <p:spPr bwMode="auto">
            <a:xfrm>
              <a:off x="358185" y="5661248"/>
              <a:ext cx="538653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GB" sz="2800">
                  <a:latin typeface="Calibri" pitchFamily="34" charset="0"/>
                  <a:ea typeface="ＭＳ Ｐゴシック" pitchFamily="34" charset="-128"/>
                </a:rPr>
                <a:t>dissemination of research products </a:t>
              </a:r>
            </a:p>
          </p:txBody>
        </p:sp>
        <p:sp>
          <p:nvSpPr>
            <p:cNvPr id="11" name="TextBox 10"/>
            <p:cNvSpPr txBox="1"/>
            <p:nvPr/>
          </p:nvSpPr>
          <p:spPr>
            <a:xfrm>
              <a:off x="358185" y="4941168"/>
              <a:ext cx="817586" cy="519232"/>
            </a:xfrm>
            <a:prstGeom prst="rect">
              <a:avLst/>
            </a:prstGeom>
            <a:noFill/>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GB" sz="2800" b="1">
                  <a:solidFill>
                    <a:srgbClr val="7F7F7F"/>
                  </a:solidFill>
                </a:rPr>
                <a:t>and</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Content Placeholder 2"/>
          <p:cNvSpPr>
            <a:spLocks noGrp="1"/>
          </p:cNvSpPr>
          <p:nvPr>
            <p:ph idx="4294967295"/>
          </p:nvPr>
        </p:nvSpPr>
        <p:spPr bwMode="auto">
          <a:xfrm>
            <a:off x="0" y="979488"/>
            <a:ext cx="9144000" cy="5445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algn="ctr" eaLnBrk="1" hangingPunct="1">
              <a:buFont typeface="Arial" pitchFamily="34" charset="0"/>
              <a:buNone/>
            </a:pPr>
            <a:r>
              <a:rPr lang="en-GB" sz="2400" b="1" smtClean="0"/>
              <a:t>A Scratchpad is a website that holds data for you and your community</a:t>
            </a:r>
          </a:p>
        </p:txBody>
      </p:sp>
      <p:sp>
        <p:nvSpPr>
          <p:cNvPr id="22531" name="TextBox 15"/>
          <p:cNvSpPr txBox="1">
            <a:spLocks noChangeArrowheads="1"/>
          </p:cNvSpPr>
          <p:nvPr/>
        </p:nvSpPr>
        <p:spPr bwMode="auto">
          <a:xfrm>
            <a:off x="4208463" y="36513"/>
            <a:ext cx="4897437"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hangingPunct="1"/>
            <a:r>
              <a:rPr lang="en-GB" sz="3600" b="1" dirty="0">
                <a:latin typeface="Calibri" pitchFamily="34" charset="0"/>
                <a:ea typeface="ＭＳ Ｐゴシック" pitchFamily="34" charset="-128"/>
              </a:rPr>
              <a:t>The Scratchpads concept</a:t>
            </a:r>
          </a:p>
        </p:txBody>
      </p:sp>
      <p:pic>
        <p:nvPicPr>
          <p:cNvPr id="21507"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388" y="3254375"/>
            <a:ext cx="1916112" cy="222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8" name="Picture 4" descr="http://www.solutions-site.org/artman/uploads/eol_logo_globe_high_res.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48363" y="3762375"/>
            <a:ext cx="895350"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9" name="Picture 2" descr="E:\Archives &amp; Backups\Dropbox\SP Homepage REDESIGN\READY TO USE\SP Presentation Templates\green logo.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309813" y="1697038"/>
            <a:ext cx="3606800" cy="865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0" name="Bent Arrow 11"/>
          <p:cNvSpPr>
            <a:spLocks/>
          </p:cNvSpPr>
          <p:nvPr/>
        </p:nvSpPr>
        <p:spPr bwMode="auto">
          <a:xfrm>
            <a:off x="996950" y="1800225"/>
            <a:ext cx="1176338" cy="1457325"/>
          </a:xfrm>
          <a:custGeom>
            <a:avLst/>
            <a:gdLst>
              <a:gd name="T0" fmla="*/ 0 w 1176337"/>
              <a:gd name="T1" fmla="*/ 1457325 h 1457325"/>
              <a:gd name="T2" fmla="*/ 0 w 1176337"/>
              <a:gd name="T3" fmla="*/ 661690 h 1457325"/>
              <a:gd name="T4" fmla="*/ 514647 w 1176337"/>
              <a:gd name="T5" fmla="*/ 147043 h 1457325"/>
              <a:gd name="T6" fmla="*/ 882256 w 1176337"/>
              <a:gd name="T7" fmla="*/ 147042 h 1457325"/>
              <a:gd name="T8" fmla="*/ 882256 w 1176337"/>
              <a:gd name="T9" fmla="*/ 0 h 1457325"/>
              <a:gd name="T10" fmla="*/ 1176340 w 1176337"/>
              <a:gd name="T11" fmla="*/ 294084 h 1457325"/>
              <a:gd name="T12" fmla="*/ 882256 w 1176337"/>
              <a:gd name="T13" fmla="*/ 588169 h 1457325"/>
              <a:gd name="T14" fmla="*/ 882256 w 1176337"/>
              <a:gd name="T15" fmla="*/ 441126 h 1457325"/>
              <a:gd name="T16" fmla="*/ 514647 w 1176337"/>
              <a:gd name="T17" fmla="*/ 441126 h 1457325"/>
              <a:gd name="T18" fmla="*/ 294084 w 1176337"/>
              <a:gd name="T19" fmla="*/ 661689 h 1457325"/>
              <a:gd name="T20" fmla="*/ 294084 w 1176337"/>
              <a:gd name="T21" fmla="*/ 1457325 h 1457325"/>
              <a:gd name="T22" fmla="*/ 0 w 1176337"/>
              <a:gd name="T23" fmla="*/ 1457325 h 145732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176337"/>
              <a:gd name="T37" fmla="*/ 0 h 1457325"/>
              <a:gd name="T38" fmla="*/ 1176337 w 1176337"/>
              <a:gd name="T39" fmla="*/ 1457325 h 145732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176337" h="1457325">
                <a:moveTo>
                  <a:pt x="0" y="1457325"/>
                </a:moveTo>
                <a:lnTo>
                  <a:pt x="0" y="661690"/>
                </a:lnTo>
                <a:cubicBezTo>
                  <a:pt x="0" y="377458"/>
                  <a:pt x="230415" y="147043"/>
                  <a:pt x="514647" y="147043"/>
                </a:cubicBezTo>
                <a:lnTo>
                  <a:pt x="882253" y="147042"/>
                </a:lnTo>
                <a:lnTo>
                  <a:pt x="882253" y="0"/>
                </a:lnTo>
                <a:lnTo>
                  <a:pt x="1176337" y="294084"/>
                </a:lnTo>
                <a:lnTo>
                  <a:pt x="882253" y="588169"/>
                </a:lnTo>
                <a:lnTo>
                  <a:pt x="882253" y="441126"/>
                </a:lnTo>
                <a:lnTo>
                  <a:pt x="514647" y="441126"/>
                </a:lnTo>
                <a:cubicBezTo>
                  <a:pt x="392833" y="441126"/>
                  <a:pt x="294084" y="539875"/>
                  <a:pt x="294084" y="661689"/>
                </a:cubicBezTo>
                <a:lnTo>
                  <a:pt x="294084" y="1457325"/>
                </a:lnTo>
                <a:lnTo>
                  <a:pt x="0" y="1457325"/>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21511" name="Bent Arrow 12"/>
          <p:cNvSpPr>
            <a:spLocks/>
          </p:cNvSpPr>
          <p:nvPr/>
        </p:nvSpPr>
        <p:spPr bwMode="auto">
          <a:xfrm flipH="1">
            <a:off x="6159500" y="1763713"/>
            <a:ext cx="1487488" cy="1154112"/>
          </a:xfrm>
          <a:custGeom>
            <a:avLst/>
            <a:gdLst>
              <a:gd name="T0" fmla="*/ 0 w 1488282"/>
              <a:gd name="T1" fmla="*/ 1155016 h 1153660"/>
              <a:gd name="T2" fmla="*/ 0 w 1488282"/>
              <a:gd name="T3" fmla="*/ 649696 h 1153660"/>
              <a:gd name="T4" fmla="*/ 503919 w 1488282"/>
              <a:gd name="T5" fmla="*/ 144379 h 1153660"/>
              <a:gd name="T6" fmla="*/ 1197948 w 1488282"/>
              <a:gd name="T7" fmla="*/ 144379 h 1153660"/>
              <a:gd name="T8" fmla="*/ 1197948 w 1488282"/>
              <a:gd name="T9" fmla="*/ 0 h 1153660"/>
              <a:gd name="T10" fmla="*/ 1485901 w 1488282"/>
              <a:gd name="T11" fmla="*/ 288754 h 1153660"/>
              <a:gd name="T12" fmla="*/ 1197948 w 1488282"/>
              <a:gd name="T13" fmla="*/ 577508 h 1153660"/>
              <a:gd name="T14" fmla="*/ 1197948 w 1488282"/>
              <a:gd name="T15" fmla="*/ 433132 h 1153660"/>
              <a:gd name="T16" fmla="*/ 503919 w 1488282"/>
              <a:gd name="T17" fmla="*/ 433132 h 1153660"/>
              <a:gd name="T18" fmla="*/ 287953 w 1488282"/>
              <a:gd name="T19" fmla="*/ 649696 h 1153660"/>
              <a:gd name="T20" fmla="*/ 287953 w 1488282"/>
              <a:gd name="T21" fmla="*/ 1155016 h 1153660"/>
              <a:gd name="T22" fmla="*/ 0 w 1488282"/>
              <a:gd name="T23" fmla="*/ 1155016 h 115366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488282"/>
              <a:gd name="T37" fmla="*/ 0 h 1153660"/>
              <a:gd name="T38" fmla="*/ 1488282 w 1488282"/>
              <a:gd name="T39" fmla="*/ 1153660 h 115366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488282" h="1153660">
                <a:moveTo>
                  <a:pt x="0" y="1153660"/>
                </a:moveTo>
                <a:lnTo>
                  <a:pt x="0" y="648934"/>
                </a:lnTo>
                <a:cubicBezTo>
                  <a:pt x="0" y="370182"/>
                  <a:pt x="225974" y="144208"/>
                  <a:pt x="504726" y="144208"/>
                </a:cubicBezTo>
                <a:lnTo>
                  <a:pt x="1199867" y="144208"/>
                </a:lnTo>
                <a:lnTo>
                  <a:pt x="1199867" y="0"/>
                </a:lnTo>
                <a:lnTo>
                  <a:pt x="1488282" y="288415"/>
                </a:lnTo>
                <a:lnTo>
                  <a:pt x="1199867" y="576830"/>
                </a:lnTo>
                <a:lnTo>
                  <a:pt x="1199867" y="432623"/>
                </a:lnTo>
                <a:lnTo>
                  <a:pt x="504726" y="432623"/>
                </a:lnTo>
                <a:cubicBezTo>
                  <a:pt x="385261" y="432623"/>
                  <a:pt x="288415" y="529469"/>
                  <a:pt x="288415" y="648934"/>
                </a:cubicBezTo>
                <a:lnTo>
                  <a:pt x="288415" y="1153660"/>
                </a:lnTo>
                <a:lnTo>
                  <a:pt x="0" y="1153660"/>
                </a:lnTo>
                <a:close/>
              </a:path>
            </a:pathLst>
          </a:custGeom>
          <a:solidFill>
            <a:srgbClr val="5F5F5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21512" name="TextBox 13"/>
          <p:cNvSpPr txBox="1">
            <a:spLocks noChangeArrowheads="1"/>
          </p:cNvSpPr>
          <p:nvPr/>
        </p:nvSpPr>
        <p:spPr bwMode="auto">
          <a:xfrm>
            <a:off x="381000" y="5480050"/>
            <a:ext cx="18494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GB" sz="2000" b="1">
                <a:solidFill>
                  <a:srgbClr val="5F5F5F"/>
                </a:solidFill>
                <a:ea typeface="ＭＳ Ｐゴシック" pitchFamily="34" charset="-128"/>
              </a:rPr>
              <a:t>Your data</a:t>
            </a:r>
          </a:p>
        </p:txBody>
      </p:sp>
      <p:sp>
        <p:nvSpPr>
          <p:cNvPr id="21513" name="TextBox 14"/>
          <p:cNvSpPr txBox="1">
            <a:spLocks noChangeArrowheads="1"/>
          </p:cNvSpPr>
          <p:nvPr/>
        </p:nvSpPr>
        <p:spPr bwMode="auto">
          <a:xfrm>
            <a:off x="5545138" y="5476875"/>
            <a:ext cx="34194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GB" sz="2000" b="1">
                <a:solidFill>
                  <a:srgbClr val="5F5F5F"/>
                </a:solidFill>
                <a:ea typeface="ＭＳ Ｐゴシック" pitchFamily="34" charset="-128"/>
              </a:rPr>
              <a:t>External data &amp; services</a:t>
            </a:r>
          </a:p>
        </p:txBody>
      </p:sp>
      <p:sp>
        <p:nvSpPr>
          <p:cNvPr id="21514" name="Bent Arrow 12"/>
          <p:cNvSpPr>
            <a:spLocks noChangeArrowheads="1"/>
          </p:cNvSpPr>
          <p:nvPr/>
        </p:nvSpPr>
        <p:spPr bwMode="auto">
          <a:xfrm flipV="1">
            <a:off x="4113213" y="2740025"/>
            <a:ext cx="1122362" cy="2182813"/>
          </a:xfrm>
          <a:custGeom>
            <a:avLst/>
            <a:gdLst>
              <a:gd name="T0" fmla="*/ 665582 w 1176337"/>
              <a:gd name="T1" fmla="*/ 0 h 1458913"/>
              <a:gd name="T2" fmla="*/ 665582 w 1176337"/>
              <a:gd name="T3" fmla="*/ 3680954 h 1458913"/>
              <a:gd name="T4" fmla="*/ 110930 w 1176337"/>
              <a:gd name="T5" fmla="*/ 9130340 h 1458913"/>
              <a:gd name="T6" fmla="*/ 887441 w 1176337"/>
              <a:gd name="T7" fmla="*/ 1840471 h 1458913"/>
              <a:gd name="T8" fmla="*/ 0 60000 65536"/>
              <a:gd name="T9" fmla="*/ 0 60000 65536"/>
              <a:gd name="T10" fmla="*/ 0 60000 65536"/>
              <a:gd name="T11" fmla="*/ 0 60000 65536"/>
              <a:gd name="T12" fmla="*/ 0 w 1176337"/>
              <a:gd name="T13" fmla="*/ 0 h 1458913"/>
              <a:gd name="T14" fmla="*/ 1176337 w 1176337"/>
              <a:gd name="T15" fmla="*/ 1458913 h 1458913"/>
            </a:gdLst>
            <a:ahLst/>
            <a:cxnLst>
              <a:cxn ang="T8">
                <a:pos x="T0" y="T1"/>
              </a:cxn>
              <a:cxn ang="T9">
                <a:pos x="T2" y="T3"/>
              </a:cxn>
              <a:cxn ang="T10">
                <a:pos x="T4" y="T5"/>
              </a:cxn>
              <a:cxn ang="T11">
                <a:pos x="T6" y="T7"/>
              </a:cxn>
            </a:cxnLst>
            <a:rect l="T12" t="T13" r="T14" b="T15"/>
            <a:pathLst>
              <a:path w="1176337" h="1458913">
                <a:moveTo>
                  <a:pt x="0" y="1458913"/>
                </a:moveTo>
                <a:lnTo>
                  <a:pt x="0" y="661690"/>
                </a:lnTo>
                <a:lnTo>
                  <a:pt x="-1" y="661689"/>
                </a:lnTo>
                <a:cubicBezTo>
                  <a:pt x="-1" y="377458"/>
                  <a:pt x="230415" y="147042"/>
                  <a:pt x="514647" y="147042"/>
                </a:cubicBezTo>
                <a:lnTo>
                  <a:pt x="882253" y="147042"/>
                </a:lnTo>
                <a:lnTo>
                  <a:pt x="882253" y="0"/>
                </a:lnTo>
                <a:lnTo>
                  <a:pt x="1176337" y="294084"/>
                </a:lnTo>
                <a:lnTo>
                  <a:pt x="882253" y="588169"/>
                </a:lnTo>
                <a:lnTo>
                  <a:pt x="882253" y="441126"/>
                </a:lnTo>
                <a:lnTo>
                  <a:pt x="514647" y="441126"/>
                </a:lnTo>
                <a:lnTo>
                  <a:pt x="514647" y="441125"/>
                </a:lnTo>
                <a:cubicBezTo>
                  <a:pt x="392833" y="441125"/>
                  <a:pt x="294083" y="539875"/>
                  <a:pt x="294083" y="661688"/>
                </a:cubicBezTo>
                <a:lnTo>
                  <a:pt x="294084" y="1458913"/>
                </a:lnTo>
                <a:lnTo>
                  <a:pt x="0" y="1458913"/>
                </a:lnTo>
                <a:close/>
              </a:path>
            </a:pathLst>
          </a:custGeom>
          <a:solidFill>
            <a:srgbClr val="5F5F5F"/>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a:lstStyle/>
          <a:p>
            <a:endParaRPr lang="en-GB"/>
          </a:p>
        </p:txBody>
      </p:sp>
      <p:pic>
        <p:nvPicPr>
          <p:cNvPr id="21515" name="Picture 14" descr="eMonocot_Logo_Positiv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311900" y="2957513"/>
            <a:ext cx="1979613" cy="601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6" name="Picture 1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035800" y="4429125"/>
            <a:ext cx="104775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7" name="Picture 11"/>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453313" y="3582988"/>
            <a:ext cx="630237" cy="58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8" name="Picture 16"/>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442325" y="3719513"/>
            <a:ext cx="465138" cy="7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9" name="Picture 17"/>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548313" y="4602163"/>
            <a:ext cx="1222375"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0" name="Picture 19"/>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900988" y="4783138"/>
            <a:ext cx="1243012" cy="446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1509"/>
                                        </p:tgtEl>
                                        <p:attrNameLst>
                                          <p:attrName>style.visibility</p:attrName>
                                        </p:attrNameLst>
                                      </p:cBhvr>
                                      <p:to>
                                        <p:strVal val="visible"/>
                                      </p:to>
                                    </p:set>
                                    <p:animEffect transition="in" filter="fade">
                                      <p:cBhvr>
                                        <p:cTn id="7" dur="500"/>
                                        <p:tgtEl>
                                          <p:spTgt spid="2150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510"/>
                                        </p:tgtEl>
                                        <p:attrNameLst>
                                          <p:attrName>style.visibility</p:attrName>
                                        </p:attrNameLst>
                                      </p:cBhvr>
                                      <p:to>
                                        <p:strVal val="visible"/>
                                      </p:to>
                                    </p:set>
                                    <p:animEffect transition="in" filter="fade">
                                      <p:cBhvr>
                                        <p:cTn id="12" dur="500"/>
                                        <p:tgtEl>
                                          <p:spTgt spid="21510"/>
                                        </p:tgtEl>
                                      </p:cBhvr>
                                    </p:animEffect>
                                  </p:childTnLst>
                                </p:cTn>
                              </p:par>
                              <p:par>
                                <p:cTn id="13" presetID="10" presetClass="entr" presetSubtype="0" fill="hold" nodeType="withEffect">
                                  <p:stCondLst>
                                    <p:cond delay="0"/>
                                  </p:stCondLst>
                                  <p:childTnLst>
                                    <p:set>
                                      <p:cBhvr>
                                        <p:cTn id="14" dur="1" fill="hold">
                                          <p:stCondLst>
                                            <p:cond delay="0"/>
                                          </p:stCondLst>
                                        </p:cTn>
                                        <p:tgtEl>
                                          <p:spTgt spid="21507"/>
                                        </p:tgtEl>
                                        <p:attrNameLst>
                                          <p:attrName>style.visibility</p:attrName>
                                        </p:attrNameLst>
                                      </p:cBhvr>
                                      <p:to>
                                        <p:strVal val="visible"/>
                                      </p:to>
                                    </p:set>
                                    <p:animEffect transition="in" filter="fade">
                                      <p:cBhvr>
                                        <p:cTn id="15" dur="500"/>
                                        <p:tgtEl>
                                          <p:spTgt spid="2150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1512"/>
                                        </p:tgtEl>
                                        <p:attrNameLst>
                                          <p:attrName>style.visibility</p:attrName>
                                        </p:attrNameLst>
                                      </p:cBhvr>
                                      <p:to>
                                        <p:strVal val="visible"/>
                                      </p:to>
                                    </p:set>
                                    <p:animEffect transition="in" filter="fade">
                                      <p:cBhvr>
                                        <p:cTn id="18" dur="500"/>
                                        <p:tgtEl>
                                          <p:spTgt spid="21512"/>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nodeType="clickEffect">
                                  <p:stCondLst>
                                    <p:cond delay="0"/>
                                  </p:stCondLst>
                                  <p:childTnLst>
                                    <p:set>
                                      <p:cBhvr>
                                        <p:cTn id="22" dur="1" fill="hold">
                                          <p:stCondLst>
                                            <p:cond delay="0"/>
                                          </p:stCondLst>
                                        </p:cTn>
                                        <p:tgtEl>
                                          <p:spTgt spid="21508"/>
                                        </p:tgtEl>
                                        <p:attrNameLst>
                                          <p:attrName>style.visibility</p:attrName>
                                        </p:attrNameLst>
                                      </p:cBhvr>
                                      <p:to>
                                        <p:strVal val="visible"/>
                                      </p:to>
                                    </p:set>
                                    <p:animEffect transition="in" filter="fade">
                                      <p:cBhvr>
                                        <p:cTn id="23" dur="500"/>
                                        <p:tgtEl>
                                          <p:spTgt spid="21508"/>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1513"/>
                                        </p:tgtEl>
                                        <p:attrNameLst>
                                          <p:attrName>style.visibility</p:attrName>
                                        </p:attrNameLst>
                                      </p:cBhvr>
                                      <p:to>
                                        <p:strVal val="visible"/>
                                      </p:to>
                                    </p:set>
                                    <p:animEffect transition="in" filter="fade">
                                      <p:cBhvr>
                                        <p:cTn id="26" dur="500"/>
                                        <p:tgtEl>
                                          <p:spTgt spid="21513"/>
                                        </p:tgtEl>
                                      </p:cBhvr>
                                    </p:animEffect>
                                  </p:childTnLst>
                                </p:cTn>
                              </p:par>
                              <p:par>
                                <p:cTn id="27" presetID="10" presetClass="entr" presetSubtype="0" fill="hold" nodeType="withEffect">
                                  <p:stCondLst>
                                    <p:cond delay="0"/>
                                  </p:stCondLst>
                                  <p:childTnLst>
                                    <p:set>
                                      <p:cBhvr>
                                        <p:cTn id="28" dur="1" fill="hold">
                                          <p:stCondLst>
                                            <p:cond delay="0"/>
                                          </p:stCondLst>
                                        </p:cTn>
                                        <p:tgtEl>
                                          <p:spTgt spid="21515"/>
                                        </p:tgtEl>
                                        <p:attrNameLst>
                                          <p:attrName>style.visibility</p:attrName>
                                        </p:attrNameLst>
                                      </p:cBhvr>
                                      <p:to>
                                        <p:strVal val="visible"/>
                                      </p:to>
                                    </p:set>
                                    <p:animEffect transition="in" filter="fade">
                                      <p:cBhvr>
                                        <p:cTn id="29" dur="500"/>
                                        <p:tgtEl>
                                          <p:spTgt spid="21515"/>
                                        </p:tgtEl>
                                      </p:cBhvr>
                                    </p:animEffect>
                                  </p:childTnLst>
                                </p:cTn>
                              </p:par>
                              <p:par>
                                <p:cTn id="30" presetID="10" presetClass="entr" presetSubtype="0" fill="hold" nodeType="withEffect">
                                  <p:stCondLst>
                                    <p:cond delay="0"/>
                                  </p:stCondLst>
                                  <p:childTnLst>
                                    <p:set>
                                      <p:cBhvr>
                                        <p:cTn id="31" dur="1" fill="hold">
                                          <p:stCondLst>
                                            <p:cond delay="0"/>
                                          </p:stCondLst>
                                        </p:cTn>
                                        <p:tgtEl>
                                          <p:spTgt spid="21516"/>
                                        </p:tgtEl>
                                        <p:attrNameLst>
                                          <p:attrName>style.visibility</p:attrName>
                                        </p:attrNameLst>
                                      </p:cBhvr>
                                      <p:to>
                                        <p:strVal val="visible"/>
                                      </p:to>
                                    </p:set>
                                    <p:animEffect transition="in" filter="fade">
                                      <p:cBhvr>
                                        <p:cTn id="32" dur="500"/>
                                        <p:tgtEl>
                                          <p:spTgt spid="21516"/>
                                        </p:tgtEl>
                                      </p:cBhvr>
                                    </p:animEffect>
                                  </p:childTnLst>
                                </p:cTn>
                              </p:par>
                              <p:par>
                                <p:cTn id="33" presetID="10" presetClass="entr" presetSubtype="0" fill="hold" nodeType="withEffect">
                                  <p:stCondLst>
                                    <p:cond delay="0"/>
                                  </p:stCondLst>
                                  <p:childTnLst>
                                    <p:set>
                                      <p:cBhvr>
                                        <p:cTn id="34" dur="1" fill="hold">
                                          <p:stCondLst>
                                            <p:cond delay="0"/>
                                          </p:stCondLst>
                                        </p:cTn>
                                        <p:tgtEl>
                                          <p:spTgt spid="21517"/>
                                        </p:tgtEl>
                                        <p:attrNameLst>
                                          <p:attrName>style.visibility</p:attrName>
                                        </p:attrNameLst>
                                      </p:cBhvr>
                                      <p:to>
                                        <p:strVal val="visible"/>
                                      </p:to>
                                    </p:set>
                                    <p:animEffect transition="in" filter="fade">
                                      <p:cBhvr>
                                        <p:cTn id="35" dur="500"/>
                                        <p:tgtEl>
                                          <p:spTgt spid="21517"/>
                                        </p:tgtEl>
                                      </p:cBhvr>
                                    </p:animEffect>
                                  </p:childTnLst>
                                </p:cTn>
                              </p:par>
                              <p:par>
                                <p:cTn id="36" presetID="10" presetClass="entr" presetSubtype="0" fill="hold" nodeType="withEffect">
                                  <p:stCondLst>
                                    <p:cond delay="0"/>
                                  </p:stCondLst>
                                  <p:childTnLst>
                                    <p:set>
                                      <p:cBhvr>
                                        <p:cTn id="37" dur="1" fill="hold">
                                          <p:stCondLst>
                                            <p:cond delay="0"/>
                                          </p:stCondLst>
                                        </p:cTn>
                                        <p:tgtEl>
                                          <p:spTgt spid="21518"/>
                                        </p:tgtEl>
                                        <p:attrNameLst>
                                          <p:attrName>style.visibility</p:attrName>
                                        </p:attrNameLst>
                                      </p:cBhvr>
                                      <p:to>
                                        <p:strVal val="visible"/>
                                      </p:to>
                                    </p:set>
                                    <p:animEffect transition="in" filter="fade">
                                      <p:cBhvr>
                                        <p:cTn id="38" dur="500"/>
                                        <p:tgtEl>
                                          <p:spTgt spid="21518"/>
                                        </p:tgtEl>
                                      </p:cBhvr>
                                    </p:animEffect>
                                  </p:childTnLst>
                                </p:cTn>
                              </p:par>
                              <p:par>
                                <p:cTn id="39" presetID="10" presetClass="entr" presetSubtype="0" fill="hold" nodeType="withEffect">
                                  <p:stCondLst>
                                    <p:cond delay="0"/>
                                  </p:stCondLst>
                                  <p:childTnLst>
                                    <p:set>
                                      <p:cBhvr>
                                        <p:cTn id="40" dur="1" fill="hold">
                                          <p:stCondLst>
                                            <p:cond delay="0"/>
                                          </p:stCondLst>
                                        </p:cTn>
                                        <p:tgtEl>
                                          <p:spTgt spid="21519"/>
                                        </p:tgtEl>
                                        <p:attrNameLst>
                                          <p:attrName>style.visibility</p:attrName>
                                        </p:attrNameLst>
                                      </p:cBhvr>
                                      <p:to>
                                        <p:strVal val="visible"/>
                                      </p:to>
                                    </p:set>
                                    <p:animEffect transition="in" filter="fade">
                                      <p:cBhvr>
                                        <p:cTn id="41" dur="500"/>
                                        <p:tgtEl>
                                          <p:spTgt spid="21519"/>
                                        </p:tgtEl>
                                      </p:cBhvr>
                                    </p:animEffect>
                                  </p:childTnLst>
                                </p:cTn>
                              </p:par>
                              <p:par>
                                <p:cTn id="42" presetID="10" presetClass="entr" presetSubtype="0" fill="hold" nodeType="withEffect">
                                  <p:stCondLst>
                                    <p:cond delay="0"/>
                                  </p:stCondLst>
                                  <p:childTnLst>
                                    <p:set>
                                      <p:cBhvr>
                                        <p:cTn id="43" dur="1" fill="hold">
                                          <p:stCondLst>
                                            <p:cond delay="0"/>
                                          </p:stCondLst>
                                        </p:cTn>
                                        <p:tgtEl>
                                          <p:spTgt spid="21520"/>
                                        </p:tgtEl>
                                        <p:attrNameLst>
                                          <p:attrName>style.visibility</p:attrName>
                                        </p:attrNameLst>
                                      </p:cBhvr>
                                      <p:to>
                                        <p:strVal val="visible"/>
                                      </p:to>
                                    </p:set>
                                    <p:animEffect transition="in" filter="fade">
                                      <p:cBhvr>
                                        <p:cTn id="44" dur="500"/>
                                        <p:tgtEl>
                                          <p:spTgt spid="21520"/>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21514"/>
                                        </p:tgtEl>
                                        <p:attrNameLst>
                                          <p:attrName>style.visibility</p:attrName>
                                        </p:attrNameLst>
                                      </p:cBhvr>
                                      <p:to>
                                        <p:strVal val="visible"/>
                                      </p:to>
                                    </p:set>
                                    <p:animEffect transition="in" filter="fade">
                                      <p:cBhvr>
                                        <p:cTn id="47" dur="500"/>
                                        <p:tgtEl>
                                          <p:spTgt spid="21514"/>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21511"/>
                                        </p:tgtEl>
                                        <p:attrNameLst>
                                          <p:attrName>style.visibility</p:attrName>
                                        </p:attrNameLst>
                                      </p:cBhvr>
                                      <p:to>
                                        <p:strVal val="visible"/>
                                      </p:to>
                                    </p:set>
                                    <p:animEffect transition="in" filter="fade">
                                      <p:cBhvr>
                                        <p:cTn id="52" dur="500"/>
                                        <p:tgtEl>
                                          <p:spTgt spid="215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10" grpId="0" animBg="1"/>
      <p:bldP spid="21511" grpId="0" animBg="1"/>
      <p:bldP spid="21512" grpId="0"/>
      <p:bldP spid="21513" grpId="0"/>
      <p:bldP spid="2151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3" descr="PreviewScreenSnapz001.pn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0813" y="1196975"/>
            <a:ext cx="8750300" cy="4900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150813" y="980728"/>
            <a:ext cx="8750300" cy="20162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p:cNvSpPr/>
          <p:nvPr/>
        </p:nvSpPr>
        <p:spPr>
          <a:xfrm>
            <a:off x="150813" y="4005064"/>
            <a:ext cx="8750300" cy="22322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15"/>
          <p:cNvSpPr txBox="1">
            <a:spLocks noChangeArrowheads="1"/>
          </p:cNvSpPr>
          <p:nvPr/>
        </p:nvSpPr>
        <p:spPr bwMode="auto">
          <a:xfrm>
            <a:off x="4208463" y="36513"/>
            <a:ext cx="4897437"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hangingPunct="1"/>
            <a:r>
              <a:rPr lang="en-GB" sz="3600" b="1" dirty="0">
                <a:latin typeface="Calibri" pitchFamily="34" charset="0"/>
                <a:ea typeface="ＭＳ Ｐゴシック" pitchFamily="34" charset="-128"/>
              </a:rPr>
              <a:t>The Scratchpads concept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4"/>
                                        </p:tgtEl>
                                      </p:cBhvr>
                                    </p:animEffect>
                                    <p:set>
                                      <p:cBhvr>
                                        <p:cTn id="12"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554" name="Group 13"/>
          <p:cNvGrpSpPr>
            <a:grpSpLocks/>
          </p:cNvGrpSpPr>
          <p:nvPr/>
        </p:nvGrpSpPr>
        <p:grpSpPr bwMode="auto">
          <a:xfrm>
            <a:off x="285750" y="1598613"/>
            <a:ext cx="8639175" cy="4249737"/>
            <a:chOff x="285750" y="1598613"/>
            <a:chExt cx="8639175" cy="4249798"/>
          </a:xfrm>
        </p:grpSpPr>
        <p:sp>
          <p:nvSpPr>
            <p:cNvPr id="23556" name="Rectangle 14"/>
            <p:cNvSpPr>
              <a:spLocks noChangeArrowheads="1"/>
            </p:cNvSpPr>
            <p:nvPr/>
          </p:nvSpPr>
          <p:spPr bwMode="auto">
            <a:xfrm>
              <a:off x="285750" y="3017838"/>
              <a:ext cx="8639175" cy="1138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3200" b="1">
                  <a:latin typeface="Calibri" pitchFamily="34" charset="0"/>
                </a:rPr>
                <a:t>Taxa</a:t>
              </a:r>
              <a:endParaRPr lang="en-US" b="1">
                <a:latin typeface="Calibri" pitchFamily="34" charset="0"/>
              </a:endParaRPr>
            </a:p>
            <a:p>
              <a:pPr algn="ctr"/>
              <a:r>
                <a:rPr lang="en-US">
                  <a:latin typeface="Calibri" pitchFamily="34" charset="0"/>
                </a:rPr>
                <a:t>(</a:t>
              </a:r>
              <a:r>
                <a:rPr lang="en-US" i="1">
                  <a:latin typeface="Calibri" pitchFamily="34" charset="0"/>
                </a:rPr>
                <a:t>Classifications, taxon profiles, specimens, literature, images, maps, phenotypic, genotypic &amp; morphometric datasets, keys, phylogenies</a:t>
              </a:r>
              <a:r>
                <a:rPr lang="en-US">
                  <a:latin typeface="Calibri" pitchFamily="34" charset="0"/>
                </a:rPr>
                <a:t>)</a:t>
              </a:r>
            </a:p>
          </p:txBody>
        </p:sp>
        <p:sp>
          <p:nvSpPr>
            <p:cNvPr id="23557" name="Rectangle 62"/>
            <p:cNvSpPr>
              <a:spLocks noChangeArrowheads="1"/>
            </p:cNvSpPr>
            <p:nvPr/>
          </p:nvSpPr>
          <p:spPr bwMode="auto">
            <a:xfrm>
              <a:off x="3116263" y="5448301"/>
              <a:ext cx="104073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b="1">
                  <a:latin typeface="Calibri" pitchFamily="34" charset="0"/>
                </a:rPr>
                <a:t>Projects</a:t>
              </a:r>
            </a:p>
          </p:txBody>
        </p:sp>
        <p:sp>
          <p:nvSpPr>
            <p:cNvPr id="23558" name="Rectangle 63"/>
            <p:cNvSpPr>
              <a:spLocks noChangeArrowheads="1"/>
            </p:cNvSpPr>
            <p:nvPr/>
          </p:nvSpPr>
          <p:spPr bwMode="auto">
            <a:xfrm>
              <a:off x="785813" y="5435601"/>
              <a:ext cx="159139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b="1" dirty="0">
                  <a:latin typeface="Calibri" pitchFamily="34" charset="0"/>
                </a:rPr>
                <a:t>Conservation</a:t>
              </a:r>
            </a:p>
          </p:txBody>
        </p:sp>
        <p:sp>
          <p:nvSpPr>
            <p:cNvPr id="23559" name="Rectangle 64"/>
            <p:cNvSpPr>
              <a:spLocks noChangeArrowheads="1"/>
            </p:cNvSpPr>
            <p:nvPr/>
          </p:nvSpPr>
          <p:spPr bwMode="auto">
            <a:xfrm>
              <a:off x="5122863" y="5448301"/>
              <a:ext cx="101765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b="1">
                  <a:latin typeface="Calibri" pitchFamily="34" charset="0"/>
                </a:rPr>
                <a:t>Regions</a:t>
              </a:r>
            </a:p>
          </p:txBody>
        </p:sp>
        <p:sp>
          <p:nvSpPr>
            <p:cNvPr id="23560" name="Rectangle 65"/>
            <p:cNvSpPr>
              <a:spLocks noChangeArrowheads="1"/>
            </p:cNvSpPr>
            <p:nvPr/>
          </p:nvSpPr>
          <p:spPr bwMode="auto">
            <a:xfrm>
              <a:off x="7223125" y="5448301"/>
              <a:ext cx="112550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b="1">
                  <a:latin typeface="Calibri" pitchFamily="34" charset="0"/>
                </a:rPr>
                <a:t>Societies</a:t>
              </a:r>
            </a:p>
          </p:txBody>
        </p:sp>
        <p:pic>
          <p:nvPicPr>
            <p:cNvPr id="23561" name="Picture 1" descr="Microsoft PowerPointScreenSnapz002.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7838" y="4387850"/>
              <a:ext cx="8181975" cy="104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2" name="Picture 2" descr="Microsoft PowerPointScreenSnapz001.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4038" y="1598613"/>
              <a:ext cx="8204200" cy="1354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3555" name="Title 1"/>
          <p:cNvSpPr txBox="1">
            <a:spLocks/>
          </p:cNvSpPr>
          <p:nvPr/>
        </p:nvSpPr>
        <p:spPr bwMode="auto">
          <a:xfrm>
            <a:off x="4344988" y="0"/>
            <a:ext cx="4764087" cy="620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hangingPunct="1"/>
            <a:r>
              <a:rPr lang="en-GB" sz="3200" b="1" dirty="0">
                <a:latin typeface="Calibri" pitchFamily="34" charset="0"/>
              </a:rPr>
              <a:t>Examples of use:</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83768" y="1812271"/>
            <a:ext cx="6584801" cy="477321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107504" y="1193918"/>
            <a:ext cx="5420074" cy="461665"/>
          </a:xfrm>
          <a:prstGeom prst="rect">
            <a:avLst/>
          </a:prstGeom>
          <a:noFill/>
        </p:spPr>
        <p:txBody>
          <a:bodyPr wrap="none" rtlCol="0">
            <a:spAutoFit/>
          </a:bodyPr>
          <a:lstStyle/>
          <a:p>
            <a:r>
              <a:rPr lang="en-GB" sz="2400" b="1" dirty="0" smtClean="0"/>
              <a:t>Red List conservation assessments</a:t>
            </a:r>
            <a:endParaRPr lang="en-GB" sz="2400" b="1" dirty="0"/>
          </a:p>
        </p:txBody>
      </p:sp>
      <p:sp>
        <p:nvSpPr>
          <p:cNvPr id="6" name="Title 1"/>
          <p:cNvSpPr txBox="1">
            <a:spLocks/>
          </p:cNvSpPr>
          <p:nvPr/>
        </p:nvSpPr>
        <p:spPr bwMode="auto">
          <a:xfrm>
            <a:off x="4344988" y="0"/>
            <a:ext cx="4764087" cy="620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hangingPunct="1"/>
            <a:r>
              <a:rPr lang="en-GB" sz="3200" b="1" dirty="0">
                <a:latin typeface="Calibri" pitchFamily="34" charset="0"/>
              </a:rPr>
              <a:t>Examples of use:</a:t>
            </a:r>
          </a:p>
        </p:txBody>
      </p:sp>
    </p:spTree>
    <p:extLst>
      <p:ext uri="{BB962C8B-B14F-4D97-AF65-F5344CB8AC3E}">
        <p14:creationId xmlns:p14="http://schemas.microsoft.com/office/powerpoint/2010/main" val="177851422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4344988" y="0"/>
            <a:ext cx="4764087" cy="620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hangingPunct="1"/>
            <a:r>
              <a:rPr lang="en-GB" sz="3200" b="1" dirty="0">
                <a:latin typeface="Calibri" pitchFamily="34" charset="0"/>
              </a:rPr>
              <a:t>Examples of use:</a:t>
            </a:r>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83768" y="2217221"/>
            <a:ext cx="6476825" cy="421997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197768" y="1340768"/>
            <a:ext cx="7182544" cy="461665"/>
          </a:xfrm>
          <a:prstGeom prst="rect">
            <a:avLst/>
          </a:prstGeom>
        </p:spPr>
        <p:txBody>
          <a:bodyPr wrap="square">
            <a:spAutoFit/>
          </a:bodyPr>
          <a:lstStyle/>
          <a:p>
            <a:r>
              <a:rPr lang="en-GB" sz="2400" b="1" dirty="0" smtClean="0"/>
              <a:t>Bulbous </a:t>
            </a:r>
            <a:r>
              <a:rPr lang="en-GB" sz="2400" b="1" dirty="0"/>
              <a:t>monocot genera listed in CITES</a:t>
            </a:r>
          </a:p>
        </p:txBody>
      </p:sp>
    </p:spTree>
    <p:extLst>
      <p:ext uri="{BB962C8B-B14F-4D97-AF65-F5344CB8AC3E}">
        <p14:creationId xmlns:p14="http://schemas.microsoft.com/office/powerpoint/2010/main" val="93749643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77741" y="1988840"/>
            <a:ext cx="5770984" cy="454057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179512" y="1412776"/>
            <a:ext cx="8136904" cy="461665"/>
          </a:xfrm>
          <a:prstGeom prst="rect">
            <a:avLst/>
          </a:prstGeom>
        </p:spPr>
        <p:txBody>
          <a:bodyPr wrap="square">
            <a:spAutoFit/>
          </a:bodyPr>
          <a:lstStyle/>
          <a:p>
            <a:r>
              <a:rPr lang="en-GB" sz="2400" b="1" dirty="0"/>
              <a:t>Global Invasive Alien Species Information Partnership</a:t>
            </a:r>
            <a:endParaRPr lang="en-GB" sz="2400" dirty="0"/>
          </a:p>
        </p:txBody>
      </p:sp>
      <p:sp>
        <p:nvSpPr>
          <p:cNvPr id="6" name="Title 1"/>
          <p:cNvSpPr txBox="1">
            <a:spLocks/>
          </p:cNvSpPr>
          <p:nvPr/>
        </p:nvSpPr>
        <p:spPr bwMode="auto">
          <a:xfrm>
            <a:off x="4344988" y="0"/>
            <a:ext cx="4764087" cy="620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hangingPunct="1"/>
            <a:r>
              <a:rPr lang="en-GB" sz="3200" b="1" dirty="0">
                <a:latin typeface="Calibri" pitchFamily="34" charset="0"/>
              </a:rPr>
              <a:t>Examples of use:</a:t>
            </a:r>
          </a:p>
        </p:txBody>
      </p:sp>
    </p:spTree>
    <p:extLst>
      <p:ext uri="{BB962C8B-B14F-4D97-AF65-F5344CB8AC3E}">
        <p14:creationId xmlns:p14="http://schemas.microsoft.com/office/powerpoint/2010/main" val="49269999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27584" y="2690336"/>
            <a:ext cx="7992888" cy="1582164"/>
          </a:xfrm>
          <a:prstGeom prst="rect">
            <a:avLst/>
          </a:prstGeom>
        </p:spPr>
        <p:txBody>
          <a:bodyPr wrap="square">
            <a:spAutoFit/>
          </a:bodyPr>
          <a:lstStyle/>
          <a:p>
            <a:pPr>
              <a:lnSpc>
                <a:spcPct val="150000"/>
              </a:lnSpc>
            </a:pPr>
            <a:r>
              <a:rPr lang="en-GB" sz="2000" b="1" dirty="0"/>
              <a:t>Scratchpads introductory presentation</a:t>
            </a:r>
            <a:r>
              <a:rPr lang="en-GB" sz="2000" dirty="0"/>
              <a:t>. </a:t>
            </a:r>
            <a:r>
              <a:rPr lang="en-GB" sz="2000" dirty="0" err="1"/>
              <a:t>Dimitrios</a:t>
            </a:r>
            <a:r>
              <a:rPr lang="en-GB" sz="2000" dirty="0"/>
              <a:t> Koureas, Laurence Livermore. </a:t>
            </a:r>
            <a:r>
              <a:rPr lang="en-GB" sz="2000" dirty="0" smtClean="0"/>
              <a:t>fig</a:t>
            </a:r>
            <a:r>
              <a:rPr lang="en-GB" sz="2000" b="1" dirty="0" smtClean="0"/>
              <a:t>share</a:t>
            </a:r>
            <a:r>
              <a:rPr lang="en-GB" sz="2000" dirty="0" smtClean="0"/>
              <a:t>. 2013. </a:t>
            </a:r>
            <a:r>
              <a:rPr lang="en-GB" sz="2800" dirty="0" smtClean="0"/>
              <a:t>doi:10.6084/m9.figshare.640101</a:t>
            </a:r>
            <a:endParaRPr lang="en-GB" dirty="0"/>
          </a:p>
        </p:txBody>
      </p:sp>
      <p:sp>
        <p:nvSpPr>
          <p:cNvPr id="5" name="TextBox 4"/>
          <p:cNvSpPr txBox="1"/>
          <p:nvPr/>
        </p:nvSpPr>
        <p:spPr>
          <a:xfrm>
            <a:off x="772355" y="1556792"/>
            <a:ext cx="7032694" cy="461665"/>
          </a:xfrm>
          <a:prstGeom prst="rect">
            <a:avLst/>
          </a:prstGeom>
          <a:noFill/>
        </p:spPr>
        <p:txBody>
          <a:bodyPr wrap="none" rtlCol="0">
            <a:spAutoFit/>
          </a:bodyPr>
          <a:lstStyle/>
          <a:p>
            <a:r>
              <a:rPr lang="en-GB" sz="2400" b="1" dirty="0" smtClean="0"/>
              <a:t>Where to find and how to cite this presentation</a:t>
            </a:r>
            <a:endParaRPr lang="en-GB" sz="2400" b="1" dirty="0"/>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48965" y="4869160"/>
            <a:ext cx="1512168" cy="15121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4990269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27784" y="1916832"/>
            <a:ext cx="6084168" cy="453113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152500" y="1181943"/>
            <a:ext cx="8136904" cy="461665"/>
          </a:xfrm>
          <a:prstGeom prst="rect">
            <a:avLst/>
          </a:prstGeom>
        </p:spPr>
        <p:txBody>
          <a:bodyPr wrap="square">
            <a:spAutoFit/>
          </a:bodyPr>
          <a:lstStyle/>
          <a:p>
            <a:r>
              <a:rPr lang="en-GB" sz="2400" b="1" dirty="0" smtClean="0"/>
              <a:t>Belgian Network for DNA Barcoding</a:t>
            </a:r>
            <a:endParaRPr lang="en-GB" sz="2400" dirty="0"/>
          </a:p>
        </p:txBody>
      </p:sp>
      <p:sp>
        <p:nvSpPr>
          <p:cNvPr id="6" name="Title 1"/>
          <p:cNvSpPr txBox="1">
            <a:spLocks/>
          </p:cNvSpPr>
          <p:nvPr/>
        </p:nvSpPr>
        <p:spPr bwMode="auto">
          <a:xfrm>
            <a:off x="4344988" y="0"/>
            <a:ext cx="4764087" cy="620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hangingPunct="1"/>
            <a:r>
              <a:rPr lang="en-GB" sz="3200" b="1" dirty="0">
                <a:latin typeface="Calibri" pitchFamily="34" charset="0"/>
              </a:rPr>
              <a:t>Examples of use:</a:t>
            </a:r>
          </a:p>
        </p:txBody>
      </p:sp>
    </p:spTree>
    <p:extLst>
      <p:ext uri="{BB962C8B-B14F-4D97-AF65-F5344CB8AC3E}">
        <p14:creationId xmlns:p14="http://schemas.microsoft.com/office/powerpoint/2010/main" val="305592649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C:\Users\laul\Dropbox\Manuscripts &amp; Presentations\[PRESENTATION] Reading University\about.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95936" y="1700808"/>
            <a:ext cx="5184576" cy="5184576"/>
          </a:xfrm>
          <a:prstGeom prst="rect">
            <a:avLst/>
          </a:prstGeom>
          <a:noFill/>
          <a:extLst>
            <a:ext uri="{909E8E84-426E-40DD-AFC4-6F175D3DCCD1}">
              <a14:hiddenFill xmlns:a14="http://schemas.microsoft.com/office/drawing/2010/main">
                <a:solidFill>
                  <a:srgbClr val="FFFFFF"/>
                </a:solidFill>
              </a14:hiddenFill>
            </a:ext>
          </a:extLst>
        </p:spPr>
      </p:pic>
      <p:sp>
        <p:nvSpPr>
          <p:cNvPr id="9218" name="Rectangle 2"/>
          <p:cNvSpPr>
            <a:spLocks noGrp="1" noChangeArrowheads="1"/>
          </p:cNvSpPr>
          <p:nvPr>
            <p:ph type="title" idx="4294967295"/>
          </p:nvPr>
        </p:nvSpPr>
        <p:spPr>
          <a:xfrm>
            <a:off x="261938" y="32048"/>
            <a:ext cx="8807450" cy="492125"/>
          </a:xfrm>
          <a:prstGeom prst="rect">
            <a:avLst/>
          </a:prstGeom>
        </p:spPr>
        <p:txBody>
          <a:bodyPr/>
          <a:lstStyle/>
          <a:p>
            <a:pPr algn="r" eaLnBrk="1" hangingPunct="1"/>
            <a:r>
              <a:rPr lang="en-US" sz="3200" b="1" dirty="0" smtClean="0"/>
              <a:t>Major integrated projects</a:t>
            </a:r>
          </a:p>
        </p:txBody>
      </p:sp>
      <p:sp>
        <p:nvSpPr>
          <p:cNvPr id="9219" name="Content Placeholder 2"/>
          <p:cNvSpPr>
            <a:spLocks/>
          </p:cNvSpPr>
          <p:nvPr/>
        </p:nvSpPr>
        <p:spPr bwMode="auto">
          <a:xfrm>
            <a:off x="35497" y="2132856"/>
            <a:ext cx="4100532" cy="41764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spcBef>
                <a:spcPct val="20000"/>
              </a:spcBef>
              <a:buFontTx/>
              <a:buChar char="•"/>
            </a:pPr>
            <a:r>
              <a:rPr lang="en-GB" sz="2400" dirty="0" smtClean="0"/>
              <a:t>Online </a:t>
            </a:r>
            <a:r>
              <a:rPr lang="en-GB" sz="2400" dirty="0"/>
              <a:t>resource for monocot plants</a:t>
            </a:r>
            <a:br>
              <a:rPr lang="en-GB" sz="2400" dirty="0"/>
            </a:br>
            <a:endParaRPr lang="en-GB" sz="2400" dirty="0"/>
          </a:p>
          <a:p>
            <a:pPr marL="342900" indent="-342900">
              <a:spcBef>
                <a:spcPct val="20000"/>
              </a:spcBef>
              <a:buFontTx/>
              <a:buChar char="•"/>
            </a:pPr>
            <a:r>
              <a:rPr lang="en-GB" sz="2400" dirty="0"/>
              <a:t>Collaboration between Kew, Oxford University and NHM</a:t>
            </a:r>
          </a:p>
          <a:p>
            <a:pPr marL="342900" indent="-342900">
              <a:spcBef>
                <a:spcPct val="20000"/>
              </a:spcBef>
              <a:buFontTx/>
              <a:buChar char="•"/>
            </a:pPr>
            <a:endParaRPr lang="en-GB" sz="2400" dirty="0"/>
          </a:p>
          <a:p>
            <a:pPr marL="342900" indent="-342900">
              <a:spcBef>
                <a:spcPct val="20000"/>
              </a:spcBef>
              <a:buFontTx/>
              <a:buChar char="•"/>
            </a:pPr>
            <a:r>
              <a:rPr lang="en-GB" sz="2400" dirty="0"/>
              <a:t>Data to be open and usable by other scientists</a:t>
            </a:r>
          </a:p>
          <a:p>
            <a:pPr>
              <a:spcBef>
                <a:spcPct val="20000"/>
              </a:spcBef>
            </a:pPr>
            <a:endParaRPr lang="en-GB" sz="2400" dirty="0"/>
          </a:p>
        </p:txBody>
      </p:sp>
      <p:pic>
        <p:nvPicPr>
          <p:cNvPr id="9221" name="Picture 6" descr="eMonocot_Logo_Positiv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5536" y="708472"/>
            <a:ext cx="3740492" cy="1136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18488119"/>
      </p:ext>
    </p:extLst>
  </p:cSld>
  <p:clrMapOvr>
    <a:masterClrMapping/>
  </p:clrMapOvr>
  <p:transition spd="slow"/>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a:xfrm>
            <a:off x="261938" y="32048"/>
            <a:ext cx="8807450" cy="492125"/>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r" eaLnBrk="1" hangingPunct="1"/>
            <a:r>
              <a:rPr lang="en-US" sz="3200" b="1" smtClean="0"/>
              <a:t>Major integrated projects</a:t>
            </a:r>
            <a:endParaRPr lang="en-US" sz="3200" b="1" dirty="0" smtClean="0"/>
          </a:p>
        </p:txBody>
      </p:sp>
      <p:pic>
        <p:nvPicPr>
          <p:cNvPr id="6" name="Picture 2" descr="E:\Archives &amp; Backups\Dropbox\_South Africa\Presentation Preparations\Linked Files\Slipper Orchid Sit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76056" y="1716708"/>
            <a:ext cx="3708016" cy="435180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Content Placeholder 2"/>
          <p:cNvSpPr>
            <a:spLocks/>
          </p:cNvSpPr>
          <p:nvPr/>
        </p:nvSpPr>
        <p:spPr bwMode="auto">
          <a:xfrm>
            <a:off x="107504" y="1628800"/>
            <a:ext cx="4761731" cy="4824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spcBef>
                <a:spcPct val="20000"/>
              </a:spcBef>
              <a:buFontTx/>
              <a:buChar char="•"/>
            </a:pPr>
            <a:r>
              <a:rPr lang="en-GB" sz="2400" dirty="0" smtClean="0"/>
              <a:t>21+ open community sites and growing</a:t>
            </a:r>
            <a:endParaRPr lang="en-GB" sz="2400" dirty="0"/>
          </a:p>
          <a:p>
            <a:pPr marL="342900" indent="-342900">
              <a:spcBef>
                <a:spcPct val="20000"/>
              </a:spcBef>
              <a:buFontTx/>
              <a:buChar char="•"/>
            </a:pPr>
            <a:endParaRPr lang="en-GB" sz="2400" dirty="0"/>
          </a:p>
          <a:p>
            <a:pPr marL="342900" indent="-342900">
              <a:spcBef>
                <a:spcPct val="20000"/>
              </a:spcBef>
              <a:buFontTx/>
              <a:buChar char="•"/>
            </a:pPr>
            <a:r>
              <a:rPr lang="en-GB" sz="2400" dirty="0" smtClean="0"/>
              <a:t>Over 45 internationally collaborating scientists</a:t>
            </a:r>
            <a:endParaRPr lang="en-GB" sz="2400" dirty="0"/>
          </a:p>
          <a:p>
            <a:pPr marL="342900" indent="-342900">
              <a:spcBef>
                <a:spcPct val="20000"/>
              </a:spcBef>
              <a:buFontTx/>
              <a:buChar char="•"/>
            </a:pPr>
            <a:endParaRPr lang="en-GB" sz="2400" dirty="0" smtClean="0"/>
          </a:p>
          <a:p>
            <a:pPr marL="342900" indent="-342900">
              <a:spcBef>
                <a:spcPct val="20000"/>
              </a:spcBef>
              <a:buFontTx/>
              <a:buChar char="•"/>
            </a:pPr>
            <a:r>
              <a:rPr lang="en-GB" sz="2400" dirty="0" smtClean="0"/>
              <a:t>Site data feeds into a “Portal”</a:t>
            </a:r>
            <a:endParaRPr lang="en-GB" sz="2400" dirty="0"/>
          </a:p>
          <a:p>
            <a:pPr>
              <a:spcBef>
                <a:spcPct val="20000"/>
              </a:spcBef>
            </a:pPr>
            <a:endParaRPr lang="en-GB" sz="2400" dirty="0"/>
          </a:p>
        </p:txBody>
      </p:sp>
      <p:sp>
        <p:nvSpPr>
          <p:cNvPr id="8" name="Rectangle 4"/>
          <p:cNvSpPr>
            <a:spLocks noChangeArrowheads="1"/>
          </p:cNvSpPr>
          <p:nvPr/>
        </p:nvSpPr>
        <p:spPr bwMode="auto">
          <a:xfrm>
            <a:off x="32296" y="6309320"/>
            <a:ext cx="802816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GB" sz="2000" b="1" dirty="0" smtClean="0">
                <a:solidFill>
                  <a:schemeClr val="tx1">
                    <a:lumMod val="50000"/>
                    <a:lumOff val="50000"/>
                  </a:schemeClr>
                </a:solidFill>
              </a:rPr>
              <a:t>Site List: </a:t>
            </a:r>
            <a:r>
              <a:rPr lang="en-US" sz="2000" b="1" dirty="0">
                <a:solidFill>
                  <a:schemeClr val="tx1">
                    <a:lumMod val="50000"/>
                    <a:lumOff val="50000"/>
                  </a:schemeClr>
                </a:solidFill>
              </a:rPr>
              <a:t>http://</a:t>
            </a:r>
            <a:r>
              <a:rPr lang="en-US" sz="2000" b="1" dirty="0" smtClean="0">
                <a:solidFill>
                  <a:schemeClr val="tx1">
                    <a:lumMod val="50000"/>
                    <a:lumOff val="50000"/>
                  </a:schemeClr>
                </a:solidFill>
              </a:rPr>
              <a:t>about.e-monocot.org/list-emonocot-scratchpads</a:t>
            </a:r>
            <a:endParaRPr lang="en-US" sz="2000" b="1" dirty="0">
              <a:solidFill>
                <a:schemeClr val="tx1">
                  <a:lumMod val="50000"/>
                  <a:lumOff val="50000"/>
                </a:schemeClr>
              </a:solidFill>
            </a:endParaRPr>
          </a:p>
        </p:txBody>
      </p:sp>
    </p:spTree>
    <p:extLst>
      <p:ext uri="{BB962C8B-B14F-4D97-AF65-F5344CB8AC3E}">
        <p14:creationId xmlns:p14="http://schemas.microsoft.com/office/powerpoint/2010/main" val="232718412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ChangeArrowheads="1"/>
          </p:cNvSpPr>
          <p:nvPr/>
        </p:nvSpPr>
        <p:spPr>
          <a:xfrm>
            <a:off x="261938" y="32048"/>
            <a:ext cx="8807450" cy="492125"/>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r" eaLnBrk="1" hangingPunct="1"/>
            <a:r>
              <a:rPr lang="en-US" sz="3200" b="1" dirty="0" smtClean="0"/>
              <a:t>Major integrated projects</a:t>
            </a:r>
          </a:p>
        </p:txBody>
      </p:sp>
      <p:sp>
        <p:nvSpPr>
          <p:cNvPr id="6" name="Content Placeholder 2"/>
          <p:cNvSpPr>
            <a:spLocks/>
          </p:cNvSpPr>
          <p:nvPr/>
        </p:nvSpPr>
        <p:spPr bwMode="auto">
          <a:xfrm>
            <a:off x="314325" y="1628800"/>
            <a:ext cx="4761731" cy="4824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spcBef>
                <a:spcPct val="20000"/>
              </a:spcBef>
              <a:buFontTx/>
              <a:buChar char="•"/>
            </a:pPr>
            <a:r>
              <a:rPr lang="en-GB" sz="2800" dirty="0" smtClean="0"/>
              <a:t>Retrieve information on any Monocot plant</a:t>
            </a:r>
            <a:br>
              <a:rPr lang="en-GB" sz="2800" dirty="0" smtClean="0"/>
            </a:br>
            <a:endParaRPr lang="en-GB" sz="2800" dirty="0" smtClean="0"/>
          </a:p>
          <a:p>
            <a:pPr marL="342900" indent="-342900">
              <a:spcBef>
                <a:spcPct val="20000"/>
              </a:spcBef>
              <a:buFontTx/>
              <a:buChar char="•"/>
            </a:pPr>
            <a:r>
              <a:rPr lang="en-GB" sz="2800" dirty="0" smtClean="0"/>
              <a:t>Rich </a:t>
            </a:r>
            <a:r>
              <a:rPr lang="en-GB" sz="2800" dirty="0"/>
              <a:t>downloadable data</a:t>
            </a:r>
          </a:p>
          <a:p>
            <a:pPr marL="342900" indent="-342900">
              <a:spcBef>
                <a:spcPct val="20000"/>
              </a:spcBef>
              <a:buFontTx/>
              <a:buChar char="•"/>
            </a:pPr>
            <a:endParaRPr lang="en-GB" sz="2800" dirty="0" smtClean="0"/>
          </a:p>
          <a:p>
            <a:pPr marL="342900" indent="-342900">
              <a:spcBef>
                <a:spcPct val="20000"/>
              </a:spcBef>
              <a:buFontTx/>
              <a:buChar char="•"/>
            </a:pPr>
            <a:r>
              <a:rPr lang="en-GB" sz="2800" dirty="0" smtClean="0"/>
              <a:t>Identification keys</a:t>
            </a:r>
            <a:endParaRPr lang="en-GB" sz="2800" dirty="0"/>
          </a:p>
          <a:p>
            <a:pPr marL="342900" indent="-342900">
              <a:spcBef>
                <a:spcPct val="20000"/>
              </a:spcBef>
              <a:buFontTx/>
              <a:buChar char="•"/>
            </a:pPr>
            <a:endParaRPr lang="en-GB" sz="2800" dirty="0"/>
          </a:p>
          <a:p>
            <a:pPr marL="342900" indent="-342900">
              <a:spcBef>
                <a:spcPct val="20000"/>
              </a:spcBef>
              <a:buFontTx/>
              <a:buChar char="•"/>
            </a:pPr>
            <a:r>
              <a:rPr lang="en-GB" sz="2800" dirty="0" smtClean="0"/>
              <a:t>Model example of linked attributed data</a:t>
            </a:r>
            <a:endParaRPr lang="en-GB" sz="2800" dirty="0"/>
          </a:p>
        </p:txBody>
      </p:sp>
      <p:sp>
        <p:nvSpPr>
          <p:cNvPr id="9" name="Rectangle 4"/>
          <p:cNvSpPr>
            <a:spLocks noChangeArrowheads="1"/>
          </p:cNvSpPr>
          <p:nvPr/>
        </p:nvSpPr>
        <p:spPr bwMode="auto">
          <a:xfrm>
            <a:off x="32296" y="6309320"/>
            <a:ext cx="492474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GB" sz="2000" b="1" dirty="0" err="1" smtClean="0">
                <a:solidFill>
                  <a:schemeClr val="tx1">
                    <a:lumMod val="50000"/>
                    <a:lumOff val="50000"/>
                  </a:schemeClr>
                </a:solidFill>
              </a:rPr>
              <a:t>eMonocot</a:t>
            </a:r>
            <a:r>
              <a:rPr lang="en-GB" sz="2000" b="1" dirty="0" smtClean="0">
                <a:solidFill>
                  <a:schemeClr val="tx1">
                    <a:lumMod val="50000"/>
                    <a:lumOff val="50000"/>
                  </a:schemeClr>
                </a:solidFill>
              </a:rPr>
              <a:t> Portal: </a:t>
            </a:r>
            <a:r>
              <a:rPr lang="en-US" sz="2000" b="1" dirty="0">
                <a:solidFill>
                  <a:schemeClr val="tx1">
                    <a:lumMod val="50000"/>
                    <a:lumOff val="50000"/>
                  </a:schemeClr>
                </a:solidFill>
              </a:rPr>
              <a:t>http://e-monocot.org/</a:t>
            </a:r>
          </a:p>
        </p:txBody>
      </p:sp>
      <p:pic>
        <p:nvPicPr>
          <p:cNvPr id="2051" name="Picture 3" descr="C:\Users\laul\Dropbox\Manuscripts &amp; Presentations\[PRESENTATION] Reading University\eMonocot hom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57042" y="1262360"/>
            <a:ext cx="3886064" cy="503277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extLst>
      <p:ext uri="{BB962C8B-B14F-4D97-AF65-F5344CB8AC3E}">
        <p14:creationId xmlns:p14="http://schemas.microsoft.com/office/powerpoint/2010/main" val="122129908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25"/>
          <p:cNvSpPr txBox="1"/>
          <p:nvPr/>
        </p:nvSpPr>
        <p:spPr>
          <a:xfrm>
            <a:off x="7140575" y="4852988"/>
            <a:ext cx="1798638" cy="731837"/>
          </a:xfrm>
          <a:prstGeom prst="rect">
            <a:avLst/>
          </a:prstGeom>
          <a:solidFill>
            <a:schemeClr val="accent3">
              <a:lumMod val="20000"/>
              <a:lumOff val="80000"/>
            </a:schemeClr>
          </a:solidFill>
        </p:spPr>
        <p:txBody>
          <a:bodyPr wrap="none">
            <a:spAutoFit/>
          </a:bodyPr>
          <a:lstStyle/>
          <a:p>
            <a:pPr>
              <a:defRPr/>
            </a:pPr>
            <a:r>
              <a:rPr lang="en-GB" sz="2800" dirty="0" smtClean="0">
                <a:latin typeface="Calibri" pitchFamily="34" charset="0"/>
                <a:ea typeface="ＭＳ Ｐゴシック" pitchFamily="34" charset="-128"/>
                <a:cs typeface="+mn-cs"/>
              </a:rPr>
              <a:t>65,000</a:t>
            </a:r>
            <a:r>
              <a:rPr lang="en-GB" sz="1400" dirty="0" smtClean="0">
                <a:latin typeface="Calibri" pitchFamily="34" charset="0"/>
                <a:ea typeface="ＭＳ Ｐゴシック" pitchFamily="34" charset="-128"/>
                <a:cs typeface="+mn-cs"/>
              </a:rPr>
              <a:t> </a:t>
            </a:r>
            <a:endParaRPr lang="en-GB" sz="1400" dirty="0">
              <a:latin typeface="Calibri" pitchFamily="34" charset="0"/>
              <a:ea typeface="ＭＳ Ｐゴシック" pitchFamily="34" charset="-128"/>
              <a:cs typeface="+mn-cs"/>
            </a:endParaRPr>
          </a:p>
          <a:p>
            <a:pPr>
              <a:defRPr/>
            </a:pPr>
            <a:r>
              <a:rPr lang="en-GB" sz="1400" dirty="0">
                <a:latin typeface="Calibri" pitchFamily="34" charset="0"/>
                <a:ea typeface="ＭＳ Ｐゴシック" pitchFamily="34" charset="-128"/>
                <a:cs typeface="+mn-cs"/>
              </a:rPr>
              <a:t>unique visitors/month</a:t>
            </a:r>
          </a:p>
        </p:txBody>
      </p:sp>
      <p:sp>
        <p:nvSpPr>
          <p:cNvPr id="22" name="Rectangle 21"/>
          <p:cNvSpPr/>
          <p:nvPr/>
        </p:nvSpPr>
        <p:spPr>
          <a:xfrm>
            <a:off x="733425" y="3716338"/>
            <a:ext cx="6323013" cy="259238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pic>
        <p:nvPicPr>
          <p:cNvPr id="24580" name="Picture 1"/>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61988" y="4365625"/>
            <a:ext cx="6430962"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1" name="TextBox 17"/>
          <p:cNvSpPr txBox="1">
            <a:spLocks noChangeArrowheads="1"/>
          </p:cNvSpPr>
          <p:nvPr/>
        </p:nvSpPr>
        <p:spPr bwMode="auto">
          <a:xfrm>
            <a:off x="806450" y="3789363"/>
            <a:ext cx="449738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GB">
                <a:latin typeface="Calibri" pitchFamily="34" charset="0"/>
                <a:ea typeface="ＭＳ Ｐゴシック" pitchFamily="34" charset="-128"/>
              </a:rPr>
              <a:t>Per month unique visitors to Scratchpads sites</a:t>
            </a:r>
          </a:p>
        </p:txBody>
      </p:sp>
      <p:sp>
        <p:nvSpPr>
          <p:cNvPr id="20" name="Rectangle 19"/>
          <p:cNvSpPr/>
          <p:nvPr/>
        </p:nvSpPr>
        <p:spPr>
          <a:xfrm>
            <a:off x="755650" y="692150"/>
            <a:ext cx="3544888" cy="2835275"/>
          </a:xfrm>
          <a:prstGeom prst="rect">
            <a:avLst/>
          </a:prstGeom>
          <a:solidFill>
            <a:schemeClr val="accent3">
              <a:lumMod val="20000"/>
              <a:lumOff val="80000"/>
            </a:schemeClr>
          </a:solidFill>
        </p:spPr>
        <p:txBody>
          <a:bodyPr>
            <a:spAutoFit/>
          </a:bodyPr>
          <a:lstStyle/>
          <a:p>
            <a:pPr fontAlgn="auto">
              <a:lnSpc>
                <a:spcPct val="150000"/>
              </a:lnSpc>
              <a:spcBef>
                <a:spcPts val="0"/>
              </a:spcBef>
              <a:spcAft>
                <a:spcPts val="0"/>
              </a:spcAft>
              <a:defRPr/>
            </a:pPr>
            <a:r>
              <a:rPr lang="en-GB" sz="3200" b="1" dirty="0" smtClean="0">
                <a:latin typeface="+mn-lt"/>
                <a:cs typeface="+mn-cs"/>
              </a:rPr>
              <a:t>512</a:t>
            </a:r>
            <a:r>
              <a:rPr lang="en-GB" dirty="0">
                <a:latin typeface="+mn-lt"/>
                <a:cs typeface="+mn-cs"/>
              </a:rPr>
              <a:t> Scratchpads Communities </a:t>
            </a:r>
          </a:p>
          <a:p>
            <a:pPr fontAlgn="auto">
              <a:lnSpc>
                <a:spcPct val="150000"/>
              </a:lnSpc>
              <a:spcBef>
                <a:spcPts val="0"/>
              </a:spcBef>
              <a:spcAft>
                <a:spcPts val="0"/>
              </a:spcAft>
              <a:defRPr/>
            </a:pPr>
            <a:r>
              <a:rPr lang="en-GB" dirty="0">
                <a:latin typeface="+mn-lt"/>
                <a:cs typeface="+mn-cs"/>
              </a:rPr>
              <a:t>by </a:t>
            </a:r>
            <a:r>
              <a:rPr lang="en-GB" sz="3200" b="1" dirty="0" smtClean="0">
                <a:latin typeface="+mn-lt"/>
                <a:cs typeface="+mn-cs"/>
              </a:rPr>
              <a:t>6,500</a:t>
            </a:r>
            <a:r>
              <a:rPr lang="en-GB" dirty="0">
                <a:latin typeface="+mn-lt"/>
                <a:cs typeface="+mn-cs"/>
              </a:rPr>
              <a:t> active registered users </a:t>
            </a:r>
          </a:p>
          <a:p>
            <a:pPr fontAlgn="auto">
              <a:lnSpc>
                <a:spcPct val="150000"/>
              </a:lnSpc>
              <a:spcBef>
                <a:spcPts val="0"/>
              </a:spcBef>
              <a:spcAft>
                <a:spcPts val="0"/>
              </a:spcAft>
              <a:defRPr/>
            </a:pPr>
            <a:r>
              <a:rPr lang="en-GB" dirty="0">
                <a:latin typeface="+mn-lt"/>
                <a:cs typeface="+mn-cs"/>
              </a:rPr>
              <a:t>covering </a:t>
            </a:r>
            <a:r>
              <a:rPr lang="en-GB" sz="3200" b="1" dirty="0" smtClean="0">
                <a:latin typeface="+mn-lt"/>
                <a:cs typeface="+mn-cs"/>
              </a:rPr>
              <a:t>73,444</a:t>
            </a:r>
            <a:r>
              <a:rPr lang="en-GB" dirty="0">
                <a:latin typeface="+mn-lt"/>
                <a:cs typeface="+mn-cs"/>
              </a:rPr>
              <a:t> taxa </a:t>
            </a:r>
          </a:p>
          <a:p>
            <a:pPr fontAlgn="auto">
              <a:lnSpc>
                <a:spcPct val="150000"/>
              </a:lnSpc>
              <a:spcBef>
                <a:spcPts val="0"/>
              </a:spcBef>
              <a:spcAft>
                <a:spcPts val="0"/>
              </a:spcAft>
              <a:defRPr/>
            </a:pPr>
            <a:r>
              <a:rPr lang="en-GB" dirty="0">
                <a:latin typeface="+mn-lt"/>
                <a:cs typeface="+mn-cs"/>
              </a:rPr>
              <a:t>in </a:t>
            </a:r>
            <a:r>
              <a:rPr lang="en-GB" sz="2400" b="1" dirty="0" smtClean="0">
                <a:latin typeface="+mn-lt"/>
                <a:cs typeface="+mn-cs"/>
              </a:rPr>
              <a:t>515,189</a:t>
            </a:r>
            <a:r>
              <a:rPr lang="en-GB" dirty="0">
                <a:latin typeface="+mn-lt"/>
                <a:cs typeface="+mn-cs"/>
              </a:rPr>
              <a:t> pages.</a:t>
            </a:r>
          </a:p>
        </p:txBody>
      </p:sp>
      <p:sp>
        <p:nvSpPr>
          <p:cNvPr id="23" name="Oval 22"/>
          <p:cNvSpPr/>
          <p:nvPr/>
        </p:nvSpPr>
        <p:spPr>
          <a:xfrm>
            <a:off x="6948488" y="4724400"/>
            <a:ext cx="215900" cy="215900"/>
          </a:xfrm>
          <a:prstGeom prst="ellipse">
            <a:avLst/>
          </a:prstGeom>
        </p:spPr>
        <p:style>
          <a:lnRef idx="3">
            <a:schemeClr val="lt1"/>
          </a:lnRef>
          <a:fillRef idx="1">
            <a:schemeClr val="accent2"/>
          </a:fillRef>
          <a:effectRef idx="1">
            <a:schemeClr val="accent2"/>
          </a:effectRef>
          <a:fontRef idx="minor">
            <a:schemeClr val="lt1"/>
          </a:fontRef>
        </p:style>
        <p:txBody>
          <a:bodyPr anchor="ctr"/>
          <a:lstStyle/>
          <a:p>
            <a:pPr algn="ctr" fontAlgn="auto">
              <a:spcBef>
                <a:spcPts val="0"/>
              </a:spcBef>
              <a:spcAft>
                <a:spcPts val="0"/>
              </a:spcAft>
              <a:defRPr/>
            </a:pPr>
            <a:endParaRPr lang="en-GB"/>
          </a:p>
        </p:txBody>
      </p:sp>
      <p:sp>
        <p:nvSpPr>
          <p:cNvPr id="24584" name="Title 1"/>
          <p:cNvSpPr txBox="1">
            <a:spLocks/>
          </p:cNvSpPr>
          <p:nvPr/>
        </p:nvSpPr>
        <p:spPr bwMode="auto">
          <a:xfrm>
            <a:off x="2555875" y="0"/>
            <a:ext cx="6553200" cy="620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hangingPunct="1"/>
            <a:r>
              <a:rPr lang="en-GB" sz="3200" b="1">
                <a:latin typeface="Calibri" pitchFamily="34" charset="0"/>
                <a:ea typeface="ＭＳ Ｐゴシック" pitchFamily="34" charset="-128"/>
              </a:rPr>
              <a:t>Are Scratchpads sustainable?</a:t>
            </a:r>
          </a:p>
        </p:txBody>
      </p:sp>
      <p:sp>
        <p:nvSpPr>
          <p:cNvPr id="24585" name="Rectangle 19"/>
          <p:cNvSpPr>
            <a:spLocks noChangeArrowheads="1"/>
          </p:cNvSpPr>
          <p:nvPr/>
        </p:nvSpPr>
        <p:spPr bwMode="auto">
          <a:xfrm>
            <a:off x="4751388" y="1844675"/>
            <a:ext cx="4392612" cy="1661993"/>
          </a:xfrm>
          <a:prstGeom prst="rect">
            <a:avLst/>
          </a:prstGeom>
          <a:solidFill>
            <a:srgbClr val="F4F3E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150000"/>
              </a:lnSpc>
            </a:pPr>
            <a:r>
              <a:rPr lang="en-GB" sz="2400" b="1" dirty="0">
                <a:solidFill>
                  <a:srgbClr val="5F5F5F"/>
                </a:solidFill>
                <a:latin typeface="Calibri" pitchFamily="34" charset="0"/>
                <a:ea typeface="ＭＳ Ｐゴシック" pitchFamily="34" charset="-128"/>
              </a:rPr>
              <a:t>In total more than</a:t>
            </a:r>
            <a:r>
              <a:rPr lang="en-GB" sz="2400" b="1" dirty="0">
                <a:latin typeface="Calibri" pitchFamily="34" charset="0"/>
                <a:ea typeface="ＭＳ Ｐゴシック" pitchFamily="34" charset="-128"/>
              </a:rPr>
              <a:t> </a:t>
            </a:r>
            <a:r>
              <a:rPr lang="en-GB" sz="4400" b="1" dirty="0" smtClean="0">
                <a:latin typeface="Calibri" pitchFamily="34" charset="0"/>
                <a:ea typeface="ＭＳ Ｐゴシック" pitchFamily="34" charset="-128"/>
              </a:rPr>
              <a:t>1,300,000 </a:t>
            </a:r>
            <a:r>
              <a:rPr lang="en-GB" sz="2400" b="1" dirty="0">
                <a:solidFill>
                  <a:srgbClr val="5F5F5F"/>
                </a:solidFill>
                <a:latin typeface="Calibri" pitchFamily="34" charset="0"/>
                <a:ea typeface="ＭＳ Ｐゴシック" pitchFamily="34" charset="-128"/>
              </a:rPr>
              <a:t>visitors</a:t>
            </a:r>
            <a:endParaRPr lang="en-GB" sz="1400" dirty="0">
              <a:solidFill>
                <a:srgbClr val="5F5F5F"/>
              </a:solidFill>
              <a:latin typeface="Calibri" pitchFamily="34" charset="0"/>
              <a:ea typeface="ＭＳ Ｐゴシック" pitchFamily="34" charset="-128"/>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idx="4294967295"/>
          </p:nvPr>
        </p:nvSpPr>
        <p:spPr bwMode="auto">
          <a:xfrm>
            <a:off x="336550" y="115888"/>
            <a:ext cx="8807450" cy="492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r" eaLnBrk="1" hangingPunct="1"/>
            <a:r>
              <a:rPr lang="en-GB" sz="3200" b="1" dirty="0" smtClean="0"/>
              <a:t>Are Scratchpads sustainable?</a:t>
            </a:r>
          </a:p>
        </p:txBody>
      </p:sp>
      <p:grpSp>
        <p:nvGrpSpPr>
          <p:cNvPr id="25603" name="Group 23"/>
          <p:cNvGrpSpPr>
            <a:grpSpLocks/>
          </p:cNvGrpSpPr>
          <p:nvPr/>
        </p:nvGrpSpPr>
        <p:grpSpPr bwMode="auto">
          <a:xfrm>
            <a:off x="395288" y="2205038"/>
            <a:ext cx="8748712" cy="2447925"/>
            <a:chOff x="395288" y="2205038"/>
            <a:chExt cx="8749048" cy="2448098"/>
          </a:xfrm>
        </p:grpSpPr>
        <p:sp>
          <p:nvSpPr>
            <p:cNvPr id="25606" name="Rectangle 4"/>
            <p:cNvSpPr>
              <a:spLocks noChangeArrowheads="1"/>
            </p:cNvSpPr>
            <p:nvPr/>
          </p:nvSpPr>
          <p:spPr bwMode="auto">
            <a:xfrm>
              <a:off x="468313" y="2209800"/>
              <a:ext cx="704066" cy="400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a:latin typeface="Calibri" pitchFamily="34" charset="0"/>
                </a:rPr>
                <a:t>2007</a:t>
              </a:r>
              <a:endParaRPr lang="en-US" sz="1400">
                <a:latin typeface="Calibri" pitchFamily="34" charset="0"/>
              </a:endParaRPr>
            </a:p>
          </p:txBody>
        </p:sp>
        <p:pic>
          <p:nvPicPr>
            <p:cNvPr id="25607" name="Picture 2" descr="EDIT - European Distributed Institute of Taxonomy -">
              <a:hlinkClick r:id="rId3" tooltip="EDIT - European Distributed Institute of Taxonomy -"/>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36700" y="2936875"/>
              <a:ext cx="731838"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ounded Rectangle 7"/>
            <p:cNvSpPr/>
            <p:nvPr/>
          </p:nvSpPr>
          <p:spPr>
            <a:xfrm>
              <a:off x="395288" y="2605116"/>
              <a:ext cx="8425186" cy="144472"/>
            </a:xfrm>
            <a:prstGeom prst="roundRect">
              <a:avLst/>
            </a:prstGeom>
            <a:solidFill>
              <a:schemeClr val="accent5">
                <a:lumMod val="40000"/>
                <a:lumOff val="60000"/>
              </a:schemeClr>
            </a:solidFill>
            <a:ln w="63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9" name="Rounded Rectangle 8"/>
            <p:cNvSpPr/>
            <p:nvPr/>
          </p:nvSpPr>
          <p:spPr>
            <a:xfrm>
              <a:off x="395288" y="2605116"/>
              <a:ext cx="2952863" cy="144472"/>
            </a:xfrm>
            <a:prstGeom prst="roundRect">
              <a:avLst/>
            </a:prstGeom>
            <a:solidFill>
              <a:schemeClr val="accent5">
                <a:lumMod val="40000"/>
                <a:lumOff val="60000"/>
              </a:schemeClr>
            </a:solidFill>
            <a:ln w="63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cxnSp>
          <p:nvCxnSpPr>
            <p:cNvPr id="10" name="Straight Connector 9"/>
            <p:cNvCxnSpPr/>
            <p:nvPr/>
          </p:nvCxnSpPr>
          <p:spPr>
            <a:xfrm>
              <a:off x="539756" y="2276480"/>
              <a:ext cx="0" cy="2376656"/>
            </a:xfrm>
            <a:prstGeom prst="line">
              <a:avLst/>
            </a:prstGeom>
          </p:spPr>
          <p:style>
            <a:lnRef idx="1">
              <a:schemeClr val="accent1"/>
            </a:lnRef>
            <a:fillRef idx="0">
              <a:schemeClr val="accent1"/>
            </a:fillRef>
            <a:effectRef idx="0">
              <a:schemeClr val="accent1"/>
            </a:effectRef>
            <a:fontRef idx="minor">
              <a:schemeClr val="tx1"/>
            </a:fontRef>
          </p:style>
        </p:cxnSp>
        <p:sp>
          <p:nvSpPr>
            <p:cNvPr id="25611" name="Rectangle 11"/>
            <p:cNvSpPr>
              <a:spLocks noChangeArrowheads="1"/>
            </p:cNvSpPr>
            <p:nvPr/>
          </p:nvSpPr>
          <p:spPr bwMode="auto">
            <a:xfrm>
              <a:off x="3282951" y="2205038"/>
              <a:ext cx="704066" cy="400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a:latin typeface="Calibri" pitchFamily="34" charset="0"/>
                </a:rPr>
                <a:t>2011</a:t>
              </a:r>
              <a:endParaRPr lang="en-US" sz="1400">
                <a:latin typeface="Calibri" pitchFamily="34" charset="0"/>
              </a:endParaRPr>
            </a:p>
          </p:txBody>
        </p:sp>
        <p:cxnSp>
          <p:nvCxnSpPr>
            <p:cNvPr id="13" name="Straight Connector 12"/>
            <p:cNvCxnSpPr/>
            <p:nvPr/>
          </p:nvCxnSpPr>
          <p:spPr>
            <a:xfrm>
              <a:off x="3354502" y="2271718"/>
              <a:ext cx="0" cy="2381418"/>
            </a:xfrm>
            <a:prstGeom prst="line">
              <a:avLst/>
            </a:prstGeom>
          </p:spPr>
          <p:style>
            <a:lnRef idx="1">
              <a:schemeClr val="accent1"/>
            </a:lnRef>
            <a:fillRef idx="0">
              <a:schemeClr val="accent1"/>
            </a:fillRef>
            <a:effectRef idx="0">
              <a:schemeClr val="accent1"/>
            </a:effectRef>
            <a:fontRef idx="minor">
              <a:schemeClr val="tx1"/>
            </a:fontRef>
          </p:style>
        </p:cxnSp>
        <p:sp>
          <p:nvSpPr>
            <p:cNvPr id="25613" name="Rectangle 13"/>
            <p:cNvSpPr>
              <a:spLocks noChangeArrowheads="1"/>
            </p:cNvSpPr>
            <p:nvPr/>
          </p:nvSpPr>
          <p:spPr bwMode="auto">
            <a:xfrm>
              <a:off x="5875338" y="2225675"/>
              <a:ext cx="704066" cy="400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a:latin typeface="Calibri" pitchFamily="34" charset="0"/>
                </a:rPr>
                <a:t>2014</a:t>
              </a:r>
              <a:endParaRPr lang="en-US" sz="1400">
                <a:latin typeface="Calibri" pitchFamily="34" charset="0"/>
              </a:endParaRPr>
            </a:p>
          </p:txBody>
        </p:sp>
        <p:cxnSp>
          <p:nvCxnSpPr>
            <p:cNvPr id="15" name="Straight Connector 14"/>
            <p:cNvCxnSpPr/>
            <p:nvPr/>
          </p:nvCxnSpPr>
          <p:spPr>
            <a:xfrm>
              <a:off x="5948576" y="2290769"/>
              <a:ext cx="0" cy="2362367"/>
            </a:xfrm>
            <a:prstGeom prst="line">
              <a:avLst/>
            </a:prstGeom>
          </p:spPr>
          <p:style>
            <a:lnRef idx="1">
              <a:schemeClr val="accent1"/>
            </a:lnRef>
            <a:fillRef idx="0">
              <a:schemeClr val="accent1"/>
            </a:fillRef>
            <a:effectRef idx="0">
              <a:schemeClr val="accent1"/>
            </a:effectRef>
            <a:fontRef idx="minor">
              <a:schemeClr val="tx1"/>
            </a:fontRef>
          </p:style>
        </p:cxnSp>
        <p:grpSp>
          <p:nvGrpSpPr>
            <p:cNvPr id="25615" name="Group 18"/>
            <p:cNvGrpSpPr>
              <a:grpSpLocks/>
            </p:cNvGrpSpPr>
            <p:nvPr/>
          </p:nvGrpSpPr>
          <p:grpSpPr bwMode="auto">
            <a:xfrm>
              <a:off x="3492500" y="2911475"/>
              <a:ext cx="2336801" cy="787400"/>
              <a:chOff x="3292475" y="1444625"/>
              <a:chExt cx="7374220" cy="2486087"/>
            </a:xfrm>
          </p:grpSpPr>
          <p:pic>
            <p:nvPicPr>
              <p:cNvPr id="25622" name="Picture 16" descr="ViBRANT LogoNoTEX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92475" y="1444625"/>
                <a:ext cx="3197225" cy="2071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23" name="Text Box 17"/>
              <p:cNvSpPr txBox="1">
                <a:spLocks noChangeArrowheads="1"/>
              </p:cNvSpPr>
              <p:nvPr/>
            </p:nvSpPr>
            <p:spPr bwMode="auto">
              <a:xfrm>
                <a:off x="4960693" y="2497202"/>
                <a:ext cx="3075930" cy="9623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1400" b="1">
                    <a:latin typeface="Helvetica" pitchFamily="34" charset="0"/>
                    <a:ea typeface="ＭＳ Ｐゴシック" pitchFamily="34" charset="-128"/>
                  </a:rPr>
                  <a:t>ViBRANT</a:t>
                </a:r>
                <a:endParaRPr lang="en-US" sz="1600" b="1">
                  <a:latin typeface="Helvetica" pitchFamily="34" charset="0"/>
                  <a:ea typeface="ＭＳ Ｐゴシック" pitchFamily="34" charset="-128"/>
                </a:endParaRPr>
              </a:p>
            </p:txBody>
          </p:sp>
          <p:sp>
            <p:nvSpPr>
              <p:cNvPr id="24" name="Text Box 18"/>
              <p:cNvSpPr txBox="1">
                <a:spLocks noChangeArrowheads="1"/>
              </p:cNvSpPr>
              <p:nvPr/>
            </p:nvSpPr>
            <p:spPr bwMode="auto">
              <a:xfrm>
                <a:off x="4961133" y="3159102"/>
                <a:ext cx="5706219" cy="771945"/>
              </a:xfrm>
              <a:prstGeom prst="rect">
                <a:avLst/>
              </a:prstGeom>
              <a:noFill/>
              <a:ln>
                <a:noFill/>
              </a:ln>
              <a:extLst/>
            </p:spPr>
            <p:txBody>
              <a:bodyPr wrap="none">
                <a:spAutoFit/>
              </a:bodyPr>
              <a:lstStyle/>
              <a:p>
                <a:pPr fontAlgn="auto">
                  <a:spcBef>
                    <a:spcPts val="0"/>
                  </a:spcBef>
                  <a:spcAft>
                    <a:spcPts val="0"/>
                  </a:spcAft>
                  <a:defRPr/>
                </a:pPr>
                <a:r>
                  <a:rPr lang="en-US" sz="1050" i="1" dirty="0">
                    <a:latin typeface="+mn-lt"/>
                    <a:cs typeface="+mn-cs"/>
                  </a:rPr>
                  <a:t>Virtual Biodiversity Research</a:t>
                </a:r>
              </a:p>
            </p:txBody>
          </p:sp>
        </p:grpSp>
        <p:sp>
          <p:nvSpPr>
            <p:cNvPr id="17" name="Rounded Rectangle 16"/>
            <p:cNvSpPr/>
            <p:nvPr/>
          </p:nvSpPr>
          <p:spPr>
            <a:xfrm>
              <a:off x="5948576" y="2594002"/>
              <a:ext cx="3195760" cy="173050"/>
            </a:xfrm>
            <a:prstGeom prst="roundRect">
              <a:avLst/>
            </a:prstGeom>
            <a:solidFill>
              <a:schemeClr val="accent1">
                <a:lumMod val="75000"/>
              </a:schemeClr>
            </a:solidFill>
            <a:ln w="63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pic>
          <p:nvPicPr>
            <p:cNvPr id="25617"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92500" y="4032250"/>
              <a:ext cx="1887538"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18" name="TextBox 26"/>
            <p:cNvSpPr txBox="1">
              <a:spLocks noChangeArrowheads="1"/>
            </p:cNvSpPr>
            <p:nvPr/>
          </p:nvSpPr>
          <p:spPr bwMode="auto">
            <a:xfrm>
              <a:off x="4489451" y="3759200"/>
              <a:ext cx="330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GB" sz="1600" b="1">
                  <a:ea typeface="ＭＳ Ｐゴシック" pitchFamily="34" charset="-128"/>
                </a:rPr>
                <a:t>&amp;</a:t>
              </a:r>
            </a:p>
          </p:txBody>
        </p:sp>
        <p:pic>
          <p:nvPicPr>
            <p:cNvPr id="25619" name="Picture 9"/>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732588" y="2974975"/>
              <a:ext cx="1420812"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1" name="Straight Arrow Connector 20"/>
            <p:cNvCxnSpPr>
              <a:stCxn id="25613" idx="3"/>
            </p:cNvCxnSpPr>
            <p:nvPr/>
          </p:nvCxnSpPr>
          <p:spPr>
            <a:xfrm flipV="1">
              <a:off x="6578837" y="2420953"/>
              <a:ext cx="2314664" cy="4762"/>
            </a:xfrm>
            <a:prstGeom prst="straightConnector1">
              <a:avLst/>
            </a:prstGeom>
            <a:ln>
              <a:prstDash val="lgDash"/>
              <a:tailEnd type="arrow"/>
            </a:ln>
          </p:spPr>
          <p:style>
            <a:lnRef idx="2">
              <a:schemeClr val="accent1"/>
            </a:lnRef>
            <a:fillRef idx="0">
              <a:schemeClr val="accent1"/>
            </a:fillRef>
            <a:effectRef idx="1">
              <a:schemeClr val="accent1"/>
            </a:effectRef>
            <a:fontRef idx="minor">
              <a:schemeClr val="tx1"/>
            </a:fontRef>
          </p:style>
        </p:cxnSp>
        <p:sp>
          <p:nvSpPr>
            <p:cNvPr id="25621" name="TextBox 26"/>
            <p:cNvSpPr txBox="1">
              <a:spLocks noChangeArrowheads="1"/>
            </p:cNvSpPr>
            <p:nvPr/>
          </p:nvSpPr>
          <p:spPr bwMode="auto">
            <a:xfrm>
              <a:off x="7236558" y="3740655"/>
              <a:ext cx="330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GB" sz="1600" b="1">
                  <a:ea typeface="ＭＳ Ｐゴシック" pitchFamily="34" charset="-128"/>
                </a:rPr>
                <a:t>&amp;</a:t>
              </a:r>
            </a:p>
          </p:txBody>
        </p:sp>
      </p:grpSp>
      <p:sp>
        <p:nvSpPr>
          <p:cNvPr id="25604" name="TextBox 21"/>
          <p:cNvSpPr txBox="1">
            <a:spLocks noChangeArrowheads="1"/>
          </p:cNvSpPr>
          <p:nvPr/>
        </p:nvSpPr>
        <p:spPr bwMode="auto">
          <a:xfrm>
            <a:off x="5957888" y="4140200"/>
            <a:ext cx="31861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GB" b="1" dirty="0"/>
              <a:t>Other grants in the pipeline</a:t>
            </a:r>
          </a:p>
        </p:txBody>
      </p:sp>
      <p:sp>
        <p:nvSpPr>
          <p:cNvPr id="25605" name="TextBox 22"/>
          <p:cNvSpPr txBox="1">
            <a:spLocks noChangeArrowheads="1"/>
          </p:cNvSpPr>
          <p:nvPr/>
        </p:nvSpPr>
        <p:spPr bwMode="auto">
          <a:xfrm>
            <a:off x="6773591" y="4652963"/>
            <a:ext cx="13382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GB" i="1" dirty="0"/>
              <a:t>Proposals?</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3640" y="2636912"/>
            <a:ext cx="9001000" cy="3570208"/>
          </a:xfrm>
          <a:prstGeom prst="rect">
            <a:avLst/>
          </a:prstGeom>
        </p:spPr>
        <p:txBody>
          <a:bodyPr wrap="square">
            <a:spAutoFit/>
          </a:bodyPr>
          <a:lstStyle/>
          <a:p>
            <a:r>
              <a:rPr lang="en-GB" sz="3200" b="1" dirty="0"/>
              <a:t>Marker </a:t>
            </a:r>
            <a:r>
              <a:rPr lang="en-GB" sz="3200" b="1" dirty="0" smtClean="0"/>
              <a:t>Portal </a:t>
            </a:r>
          </a:p>
          <a:p>
            <a:r>
              <a:rPr lang="en-GB" sz="3200" dirty="0" smtClean="0">
                <a:solidFill>
                  <a:schemeClr val="tx1">
                    <a:lumMod val="50000"/>
                    <a:lumOff val="50000"/>
                  </a:schemeClr>
                </a:solidFill>
              </a:rPr>
              <a:t>a project in the making </a:t>
            </a:r>
            <a:r>
              <a:rPr lang="en-GB" dirty="0"/>
              <a:t/>
            </a:r>
            <a:br>
              <a:rPr lang="en-GB" dirty="0"/>
            </a:br>
            <a:endParaRPr lang="en-GB" dirty="0" smtClean="0"/>
          </a:p>
          <a:p>
            <a:r>
              <a:rPr lang="en-GB" dirty="0" smtClean="0"/>
              <a:t>Unified</a:t>
            </a:r>
            <a:r>
              <a:rPr lang="en-GB" dirty="0"/>
              <a:t>, comprehensive access to public marker data across the tree of </a:t>
            </a:r>
            <a:r>
              <a:rPr lang="en-GB" dirty="0" smtClean="0"/>
              <a:t>life</a:t>
            </a:r>
          </a:p>
          <a:p>
            <a:r>
              <a:rPr lang="en-GB" dirty="0"/>
              <a:t/>
            </a:r>
            <a:br>
              <a:rPr lang="en-GB" dirty="0"/>
            </a:br>
            <a:r>
              <a:rPr lang="en-GB" dirty="0" smtClean="0"/>
              <a:t>Mine </a:t>
            </a:r>
            <a:r>
              <a:rPr lang="en-GB" dirty="0"/>
              <a:t>genome and other submitted data for MLST targets in addition to the data submitted explicitly as </a:t>
            </a:r>
            <a:r>
              <a:rPr lang="en-GB" dirty="0" smtClean="0"/>
              <a:t>MLST</a:t>
            </a:r>
          </a:p>
          <a:p>
            <a:r>
              <a:rPr lang="en-GB" dirty="0"/>
              <a:t/>
            </a:r>
            <a:br>
              <a:rPr lang="en-GB" dirty="0"/>
            </a:br>
            <a:r>
              <a:rPr lang="en-GB" dirty="0" smtClean="0"/>
              <a:t>Support for </a:t>
            </a:r>
            <a:r>
              <a:rPr lang="en-GB" dirty="0" err="1" smtClean="0"/>
              <a:t>bioprospecting</a:t>
            </a:r>
            <a:r>
              <a:rPr lang="en-GB" dirty="0" smtClean="0"/>
              <a:t> </a:t>
            </a:r>
            <a:r>
              <a:rPr lang="en-GB" dirty="0"/>
              <a:t>and </a:t>
            </a:r>
            <a:r>
              <a:rPr lang="en-GB" dirty="0" err="1" smtClean="0"/>
              <a:t>biomonitoring</a:t>
            </a:r>
            <a:endParaRPr lang="en-GB" dirty="0" smtClean="0"/>
          </a:p>
          <a:p>
            <a:r>
              <a:rPr lang="en-GB" dirty="0"/>
              <a:t/>
            </a:r>
            <a:br>
              <a:rPr lang="en-GB" dirty="0"/>
            </a:br>
            <a:endParaRPr lang="en-GB" dirty="0"/>
          </a:p>
        </p:txBody>
      </p:sp>
      <p:pic>
        <p:nvPicPr>
          <p:cNvPr id="102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5292080" y="1124744"/>
            <a:ext cx="3664693" cy="25202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itle 1"/>
          <p:cNvSpPr txBox="1">
            <a:spLocks/>
          </p:cNvSpPr>
          <p:nvPr/>
        </p:nvSpPr>
        <p:spPr bwMode="auto">
          <a:xfrm>
            <a:off x="336550" y="115888"/>
            <a:ext cx="8807450" cy="492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r" eaLnBrk="1" hangingPunct="1"/>
            <a:r>
              <a:rPr lang="en-GB" sz="3200" b="1" smtClean="0"/>
              <a:t>Are Scratchpads sustainable?</a:t>
            </a:r>
            <a:endParaRPr lang="en-GB" sz="3200" b="1" dirty="0" smtClean="0"/>
          </a:p>
        </p:txBody>
      </p:sp>
    </p:spTree>
    <p:extLst>
      <p:ext uri="{BB962C8B-B14F-4D97-AF65-F5344CB8AC3E}">
        <p14:creationId xmlns:p14="http://schemas.microsoft.com/office/powerpoint/2010/main" val="17592513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ext Box 4"/>
          <p:cNvSpPr txBox="1">
            <a:spLocks noChangeArrowheads="1"/>
          </p:cNvSpPr>
          <p:nvPr/>
        </p:nvSpPr>
        <p:spPr bwMode="auto">
          <a:xfrm>
            <a:off x="971550" y="1916113"/>
            <a:ext cx="3740150" cy="161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GB" sz="2800">
                <a:solidFill>
                  <a:srgbClr val="5F5F5F"/>
                </a:solidFill>
              </a:rPr>
              <a:t>the main</a:t>
            </a:r>
            <a:r>
              <a:rPr lang="en-GB" sz="2800"/>
              <a:t> </a:t>
            </a:r>
          </a:p>
          <a:p>
            <a:pPr eaLnBrk="1" hangingPunct="1"/>
            <a:r>
              <a:rPr lang="en-GB" sz="7200" b="1"/>
              <a:t>features</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124075" y="1844675"/>
            <a:ext cx="5040313" cy="971550"/>
          </a:xfrm>
          <a:prstGeom prst="rect">
            <a:avLst/>
          </a:prstGeom>
        </p:spPr>
        <p:style>
          <a:lnRef idx="2">
            <a:schemeClr val="dk1">
              <a:shade val="50000"/>
            </a:schemeClr>
          </a:lnRef>
          <a:fillRef idx="1">
            <a:schemeClr val="dk1"/>
          </a:fillRef>
          <a:effectRef idx="0">
            <a:schemeClr val="dk1"/>
          </a:effectRef>
          <a:fontRef idx="minor">
            <a:schemeClr val="lt1"/>
          </a:fontRef>
        </p:style>
        <p:txBody>
          <a:bodyPr>
            <a:spAutoFit/>
          </a:bodyPr>
          <a:lstStyle/>
          <a:p>
            <a:pPr algn="ctr">
              <a:defRPr/>
            </a:pPr>
            <a:r>
              <a:rPr lang="en-GB" sz="2800" b="1">
                <a:solidFill>
                  <a:srgbClr val="FFFFFF"/>
                </a:solidFill>
                <a:ea typeface="ＭＳ Ｐゴシック" pitchFamily="34" charset="-128"/>
              </a:rPr>
              <a:t>Classification term </a:t>
            </a:r>
          </a:p>
          <a:p>
            <a:pPr algn="ctr">
              <a:defRPr/>
            </a:pPr>
            <a:r>
              <a:rPr lang="en-GB" sz="2800" b="1">
                <a:solidFill>
                  <a:srgbClr val="FFFFFF"/>
                </a:solidFill>
                <a:ea typeface="ＭＳ Ｐゴシック" pitchFamily="34" charset="-128"/>
              </a:rPr>
              <a:t>oriented system</a:t>
            </a:r>
          </a:p>
        </p:txBody>
      </p:sp>
      <p:sp>
        <p:nvSpPr>
          <p:cNvPr id="45058" name="TextBox 3"/>
          <p:cNvSpPr txBox="1">
            <a:spLocks noChangeArrowheads="1"/>
          </p:cNvSpPr>
          <p:nvPr/>
        </p:nvSpPr>
        <p:spPr bwMode="auto">
          <a:xfrm>
            <a:off x="2124075" y="2852738"/>
            <a:ext cx="2447925" cy="946150"/>
          </a:xfrm>
          <a:prstGeom prst="rect">
            <a:avLst/>
          </a:prstGeom>
          <a:solidFill>
            <a:srgbClr val="8BA452"/>
          </a:solidFill>
          <a:ln w="25400" algn="ctr">
            <a:noFill/>
            <a:miter lim="800000"/>
            <a:headEnd/>
            <a:tailEnd/>
          </a:ln>
        </p:spPr>
        <p:txBody>
          <a:bodyPr>
            <a:spAutoFit/>
          </a:bodyPr>
          <a:lstStyle/>
          <a:p>
            <a:pPr algn="ctr"/>
            <a:r>
              <a:rPr lang="en-GB" sz="2800" b="1">
                <a:solidFill>
                  <a:srgbClr val="FFFFFF"/>
                </a:solidFill>
                <a:latin typeface="Calibri" pitchFamily="34" charset="0"/>
                <a:ea typeface="ＭＳ Ｐゴシック"/>
                <a:cs typeface="ＭＳ Ｐゴシック"/>
              </a:rPr>
              <a:t>Biological</a:t>
            </a:r>
          </a:p>
          <a:p>
            <a:pPr algn="ctr"/>
            <a:r>
              <a:rPr lang="en-GB" sz="2800" b="1">
                <a:solidFill>
                  <a:srgbClr val="FFFFFF"/>
                </a:solidFill>
                <a:latin typeface="Calibri" pitchFamily="34" charset="0"/>
                <a:ea typeface="ＭＳ Ｐゴシック"/>
                <a:cs typeface="ＭＳ Ｐゴシック"/>
              </a:rPr>
              <a:t>classifications</a:t>
            </a:r>
          </a:p>
        </p:txBody>
      </p:sp>
      <p:sp>
        <p:nvSpPr>
          <p:cNvPr id="45059" name="TextBox 3"/>
          <p:cNvSpPr txBox="1">
            <a:spLocks noChangeArrowheads="1"/>
          </p:cNvSpPr>
          <p:nvPr/>
        </p:nvSpPr>
        <p:spPr bwMode="auto">
          <a:xfrm>
            <a:off x="4716463" y="2852738"/>
            <a:ext cx="2447925" cy="946150"/>
          </a:xfrm>
          <a:prstGeom prst="rect">
            <a:avLst/>
          </a:prstGeom>
          <a:solidFill>
            <a:schemeClr val="tx2"/>
          </a:solidFill>
          <a:ln w="25400" algn="ctr">
            <a:noFill/>
            <a:miter lim="800000"/>
            <a:headEnd/>
            <a:tailEnd/>
          </a:ln>
        </p:spPr>
        <p:txBody>
          <a:bodyPr>
            <a:spAutoFit/>
          </a:bodyPr>
          <a:lstStyle/>
          <a:p>
            <a:pPr algn="ctr"/>
            <a:r>
              <a:rPr lang="en-GB" sz="2800" b="1">
                <a:solidFill>
                  <a:srgbClr val="FFFFFF"/>
                </a:solidFill>
                <a:latin typeface="Calibri" pitchFamily="34" charset="0"/>
                <a:ea typeface="ＭＳ Ｐゴシック"/>
                <a:cs typeface="ＭＳ Ｐゴシック"/>
              </a:rPr>
              <a:t>Non-biological</a:t>
            </a:r>
          </a:p>
          <a:p>
            <a:pPr algn="ctr"/>
            <a:r>
              <a:rPr lang="en-GB" sz="2800" b="1">
                <a:solidFill>
                  <a:srgbClr val="FFFFFF"/>
                </a:solidFill>
                <a:latin typeface="Calibri" pitchFamily="34" charset="0"/>
                <a:ea typeface="ＭＳ Ｐゴシック"/>
                <a:cs typeface="ＭＳ Ｐゴシック"/>
              </a:rPr>
              <a:t>classifications</a:t>
            </a:r>
          </a:p>
        </p:txBody>
      </p:sp>
      <p:sp>
        <p:nvSpPr>
          <p:cNvPr id="45060" name="Text Box 7"/>
          <p:cNvSpPr txBox="1">
            <a:spLocks noChangeArrowheads="1"/>
          </p:cNvSpPr>
          <p:nvPr/>
        </p:nvSpPr>
        <p:spPr bwMode="auto">
          <a:xfrm>
            <a:off x="2124075" y="3789363"/>
            <a:ext cx="1428750" cy="366712"/>
          </a:xfrm>
          <a:prstGeom prst="rect">
            <a:avLst/>
          </a:prstGeom>
          <a:noFill/>
          <a:ln w="9525">
            <a:noFill/>
            <a:miter lim="800000"/>
            <a:headEnd/>
            <a:tailEnd/>
          </a:ln>
        </p:spPr>
        <p:txBody>
          <a:bodyPr wrap="none">
            <a:spAutoFit/>
          </a:bodyPr>
          <a:lstStyle/>
          <a:p>
            <a:r>
              <a:rPr lang="en-GB"/>
              <a:t>Taxonomies</a:t>
            </a:r>
          </a:p>
        </p:txBody>
      </p:sp>
      <p:sp>
        <p:nvSpPr>
          <p:cNvPr id="45061" name="Text Box 8"/>
          <p:cNvSpPr txBox="1">
            <a:spLocks noChangeArrowheads="1"/>
          </p:cNvSpPr>
          <p:nvPr/>
        </p:nvSpPr>
        <p:spPr bwMode="auto">
          <a:xfrm>
            <a:off x="4787900" y="3860800"/>
            <a:ext cx="2508250" cy="641350"/>
          </a:xfrm>
          <a:prstGeom prst="rect">
            <a:avLst/>
          </a:prstGeom>
          <a:noFill/>
          <a:ln w="9525">
            <a:noFill/>
            <a:miter lim="800000"/>
            <a:headEnd/>
            <a:tailEnd/>
          </a:ln>
        </p:spPr>
        <p:txBody>
          <a:bodyPr wrap="none">
            <a:spAutoFit/>
          </a:bodyPr>
          <a:lstStyle/>
          <a:p>
            <a:r>
              <a:rPr lang="en-GB"/>
              <a:t>Hierarchical controlled </a:t>
            </a:r>
          </a:p>
          <a:p>
            <a:r>
              <a:rPr lang="en-GB"/>
              <a:t>vocabularies</a:t>
            </a:r>
          </a:p>
        </p:txBody>
      </p:sp>
      <p:sp>
        <p:nvSpPr>
          <p:cNvPr id="45062" name="Title 1"/>
          <p:cNvSpPr>
            <a:spLocks/>
          </p:cNvSpPr>
          <p:nvPr/>
        </p:nvSpPr>
        <p:spPr bwMode="auto">
          <a:xfrm>
            <a:off x="457200" y="0"/>
            <a:ext cx="8686800" cy="620713"/>
          </a:xfrm>
          <a:prstGeom prst="rect">
            <a:avLst/>
          </a:prstGeom>
          <a:noFill/>
          <a:ln w="9525">
            <a:noFill/>
            <a:miter lim="800000"/>
            <a:headEnd/>
            <a:tailEnd/>
          </a:ln>
        </p:spPr>
        <p:txBody>
          <a:bodyPr anchor="ctr"/>
          <a:lstStyle/>
          <a:p>
            <a:pPr algn="r"/>
            <a:r>
              <a:rPr lang="en-GB" sz="4000">
                <a:latin typeface="Calibri" pitchFamily="34" charset="0"/>
              </a:rPr>
              <a:t>The main features</a:t>
            </a:r>
          </a:p>
        </p:txBody>
      </p:sp>
    </p:spTree>
    <p:extLst>
      <p:ext uri="{BB962C8B-B14F-4D97-AF65-F5344CB8AC3E}">
        <p14:creationId xmlns:p14="http://schemas.microsoft.com/office/powerpoint/2010/main" val="418210872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07950" y="1052513"/>
            <a:ext cx="4949825" cy="461962"/>
          </a:xfrm>
          <a:prstGeom prst="rect">
            <a:avLst/>
          </a:prstGeom>
        </p:spPr>
        <p:style>
          <a:lnRef idx="2">
            <a:schemeClr val="dk1">
              <a:shade val="50000"/>
            </a:schemeClr>
          </a:lnRef>
          <a:fillRef idx="1">
            <a:schemeClr val="dk1"/>
          </a:fillRef>
          <a:effectRef idx="0">
            <a:schemeClr val="dk1"/>
          </a:effectRef>
          <a:fontRef idx="minor">
            <a:schemeClr val="lt1"/>
          </a:fontRef>
        </p:style>
        <p:txBody>
          <a:bodyPr>
            <a:spAutoFit/>
          </a:bodyPr>
          <a:lstStyle/>
          <a:p>
            <a:pPr>
              <a:defRPr/>
            </a:pPr>
            <a:r>
              <a:rPr lang="en-GB" sz="2400" b="1">
                <a:solidFill>
                  <a:srgbClr val="FFFFFF"/>
                </a:solidFill>
                <a:ea typeface="ＭＳ Ｐゴシック" pitchFamily="34" charset="-128"/>
              </a:rPr>
              <a:t>Dynamic Biological Classifications</a:t>
            </a:r>
          </a:p>
        </p:txBody>
      </p:sp>
      <p:pic>
        <p:nvPicPr>
          <p:cNvPr id="27651"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388" y="1557338"/>
            <a:ext cx="3386137" cy="4678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2" name="TextBox 8"/>
          <p:cNvSpPr txBox="1">
            <a:spLocks noChangeArrowheads="1"/>
          </p:cNvSpPr>
          <p:nvPr/>
        </p:nvSpPr>
        <p:spPr bwMode="auto">
          <a:xfrm>
            <a:off x="5359400" y="2143125"/>
            <a:ext cx="33242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GB" sz="2000">
                <a:latin typeface="Calibri" pitchFamily="34" charset="0"/>
                <a:ea typeface="ＭＳ Ｐゴシック" pitchFamily="34" charset="-128"/>
              </a:rPr>
              <a:t>Manually entered or imported</a:t>
            </a:r>
          </a:p>
        </p:txBody>
      </p:sp>
      <p:sp>
        <p:nvSpPr>
          <p:cNvPr id="27653" name="TextBox 9"/>
          <p:cNvSpPr txBox="1">
            <a:spLocks noChangeArrowheads="1"/>
          </p:cNvSpPr>
          <p:nvPr/>
        </p:nvSpPr>
        <p:spPr bwMode="auto">
          <a:xfrm>
            <a:off x="5364163" y="2709863"/>
            <a:ext cx="186213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GB" sz="2000">
                <a:latin typeface="Calibri" pitchFamily="34" charset="0"/>
                <a:ea typeface="ＭＳ Ｐゴシック" pitchFamily="34" charset="-128"/>
              </a:rPr>
              <a:t>Auto generated </a:t>
            </a:r>
          </a:p>
        </p:txBody>
      </p:sp>
      <p:pic>
        <p:nvPicPr>
          <p:cNvPr id="27654"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91225" y="3073400"/>
            <a:ext cx="885825" cy="57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5"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989763" y="3032125"/>
            <a:ext cx="563562" cy="54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6"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688263" y="3159125"/>
            <a:ext cx="1187450"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ounded Rectangle 10"/>
          <p:cNvSpPr/>
          <p:nvPr/>
        </p:nvSpPr>
        <p:spPr>
          <a:xfrm>
            <a:off x="5057775" y="2254250"/>
            <a:ext cx="144463" cy="147638"/>
          </a:xfrm>
          <a:prstGeom prst="roundRect">
            <a:avLst/>
          </a:prstGeom>
          <a:ln>
            <a:solidFill>
              <a:schemeClr val="bg1">
                <a:lumMod val="85000"/>
              </a:schemeClr>
            </a:solidFill>
          </a:ln>
          <a:effectLst/>
        </p:spPr>
        <p:style>
          <a:lnRef idx="1">
            <a:schemeClr val="accent3"/>
          </a:lnRef>
          <a:fillRef idx="3">
            <a:schemeClr val="accent3"/>
          </a:fillRef>
          <a:effectRef idx="2">
            <a:schemeClr val="accent3"/>
          </a:effectRef>
          <a:fontRef idx="minor">
            <a:schemeClr val="lt1"/>
          </a:fontRef>
        </p:style>
        <p:txBody>
          <a:bodyPr anchor="ctr"/>
          <a:lstStyle/>
          <a:p>
            <a:pPr algn="ctr">
              <a:defRPr/>
            </a:pPr>
            <a:endParaRPr lang="en-GB" sz="2000">
              <a:solidFill>
                <a:srgbClr val="FFFFFF"/>
              </a:solidFill>
              <a:ea typeface="ＭＳ Ｐゴシック" pitchFamily="34" charset="-128"/>
            </a:endParaRPr>
          </a:p>
        </p:txBody>
      </p:sp>
      <p:sp>
        <p:nvSpPr>
          <p:cNvPr id="16" name="Rounded Rectangle 15"/>
          <p:cNvSpPr/>
          <p:nvPr/>
        </p:nvSpPr>
        <p:spPr>
          <a:xfrm>
            <a:off x="5048250" y="2820988"/>
            <a:ext cx="144463" cy="147637"/>
          </a:xfrm>
          <a:prstGeom prst="roundRect">
            <a:avLst/>
          </a:prstGeom>
          <a:ln>
            <a:solidFill>
              <a:schemeClr val="bg1">
                <a:lumMod val="85000"/>
              </a:schemeClr>
            </a:solidFill>
          </a:ln>
          <a:effectLst/>
        </p:spPr>
        <p:style>
          <a:lnRef idx="1">
            <a:schemeClr val="accent3"/>
          </a:lnRef>
          <a:fillRef idx="3">
            <a:schemeClr val="accent3"/>
          </a:fillRef>
          <a:effectRef idx="2">
            <a:schemeClr val="accent3"/>
          </a:effectRef>
          <a:fontRef idx="minor">
            <a:schemeClr val="lt1"/>
          </a:fontRef>
        </p:style>
        <p:txBody>
          <a:bodyPr anchor="ctr"/>
          <a:lstStyle/>
          <a:p>
            <a:pPr algn="ctr">
              <a:defRPr/>
            </a:pPr>
            <a:endParaRPr lang="en-GB" sz="2000">
              <a:solidFill>
                <a:srgbClr val="FFFFFF"/>
              </a:solidFill>
              <a:ea typeface="ＭＳ Ｐゴシック" pitchFamily="34" charset="-128"/>
            </a:endParaRPr>
          </a:p>
        </p:txBody>
      </p:sp>
      <p:sp>
        <p:nvSpPr>
          <p:cNvPr id="27659" name="Title 1"/>
          <p:cNvSpPr>
            <a:spLocks/>
          </p:cNvSpPr>
          <p:nvPr/>
        </p:nvSpPr>
        <p:spPr bwMode="auto">
          <a:xfrm>
            <a:off x="457200" y="0"/>
            <a:ext cx="8686800" cy="620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r"/>
            <a:r>
              <a:rPr lang="en-GB" sz="3200" b="1">
                <a:latin typeface="Calibri" pitchFamily="34" charset="0"/>
              </a:rPr>
              <a:t>The main features</a:t>
            </a:r>
          </a:p>
        </p:txBody>
      </p:sp>
      <p:pic>
        <p:nvPicPr>
          <p:cNvPr id="27660" name="Picture 45" descr="KewLogo_PPP_White"/>
          <p:cNvPicPr>
            <a:picLocks noChangeAspect="1" noChangeArrowheads="1"/>
          </p:cNvPicPr>
          <p:nvPr/>
        </p:nvPicPr>
        <p:blipFill>
          <a:blip r:embed="rId7" cstate="print">
            <a:lum bright="-100000"/>
            <a:grayscl/>
            <a:biLevel thresh="50000"/>
            <a:extLst>
              <a:ext uri="{28A0092B-C50C-407E-A947-70E740481C1C}">
                <a14:useLocalDpi xmlns:a14="http://schemas.microsoft.com/office/drawing/2010/main" val="0"/>
              </a:ext>
            </a:extLst>
          </a:blip>
          <a:srcRect/>
          <a:stretch>
            <a:fillRect/>
          </a:stretch>
        </p:blipFill>
        <p:spPr bwMode="auto">
          <a:xfrm>
            <a:off x="5364163" y="3141663"/>
            <a:ext cx="515937" cy="42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755576" y="692697"/>
            <a:ext cx="7704856" cy="41311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360" name="TextBox 25"/>
          <p:cNvSpPr txBox="1">
            <a:spLocks noChangeArrowheads="1"/>
          </p:cNvSpPr>
          <p:nvPr/>
        </p:nvSpPr>
        <p:spPr bwMode="auto">
          <a:xfrm>
            <a:off x="4572000" y="4882515"/>
            <a:ext cx="3888432" cy="1138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indent="0" algn="r" eaLnBrk="1" hangingPunct="1"/>
            <a:r>
              <a:rPr lang="en-US" dirty="0" smtClean="0">
                <a:latin typeface="Calibri" pitchFamily="34" charset="0"/>
              </a:rPr>
              <a:t>Publications based on countless </a:t>
            </a:r>
          </a:p>
          <a:p>
            <a:pPr marL="0" indent="0" algn="r" eaLnBrk="1" hangingPunct="1"/>
            <a:r>
              <a:rPr lang="en-US" sz="2400" b="1" dirty="0" smtClean="0">
                <a:solidFill>
                  <a:schemeClr val="tx1">
                    <a:lumMod val="50000"/>
                    <a:lumOff val="50000"/>
                  </a:schemeClr>
                </a:solidFill>
                <a:latin typeface="Calibri" pitchFamily="34" charset="0"/>
              </a:rPr>
              <a:t>specimens</a:t>
            </a:r>
            <a:r>
              <a:rPr lang="en-US" sz="2400" b="1" dirty="0">
                <a:solidFill>
                  <a:schemeClr val="tx1">
                    <a:lumMod val="50000"/>
                    <a:lumOff val="50000"/>
                  </a:schemeClr>
                </a:solidFill>
                <a:latin typeface="Calibri" pitchFamily="34" charset="0"/>
              </a:rPr>
              <a:t>, images, maps, keys</a:t>
            </a:r>
            <a:r>
              <a:rPr lang="en-US" sz="2400" b="1" dirty="0">
                <a:latin typeface="Calibri" pitchFamily="34" charset="0"/>
              </a:rPr>
              <a:t> </a:t>
            </a:r>
            <a:r>
              <a:rPr lang="en-US" sz="2000" b="1" dirty="0">
                <a:latin typeface="Calibri" pitchFamily="34" charset="0"/>
              </a:rPr>
              <a:t>and </a:t>
            </a:r>
            <a:r>
              <a:rPr lang="en-US" sz="2400" b="1" dirty="0">
                <a:solidFill>
                  <a:schemeClr val="tx1">
                    <a:lumMod val="50000"/>
                    <a:lumOff val="50000"/>
                  </a:schemeClr>
                </a:solidFill>
                <a:latin typeface="Calibri" pitchFamily="34" charset="0"/>
              </a:rPr>
              <a:t>datasets</a:t>
            </a:r>
          </a:p>
        </p:txBody>
      </p:sp>
      <p:sp>
        <p:nvSpPr>
          <p:cNvPr id="14361" name="Rectangle 2"/>
          <p:cNvSpPr txBox="1">
            <a:spLocks noChangeArrowheads="1"/>
          </p:cNvSpPr>
          <p:nvPr/>
        </p:nvSpPr>
        <p:spPr bwMode="auto">
          <a:xfrm>
            <a:off x="854075" y="115888"/>
            <a:ext cx="828040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hangingPunct="1"/>
            <a:r>
              <a:rPr lang="en-US" sz="3200" b="1" dirty="0" smtClean="0">
                <a:ea typeface="ＭＳ Ｐゴシック" pitchFamily="34" charset="-128"/>
              </a:rPr>
              <a:t>Current taxonomic data </a:t>
            </a:r>
            <a:r>
              <a:rPr lang="en-US" sz="3200" b="1" dirty="0">
                <a:ea typeface="ＭＳ Ｐゴシック" pitchFamily="34" charset="-128"/>
              </a:rPr>
              <a:t>production</a:t>
            </a:r>
          </a:p>
        </p:txBody>
      </p:sp>
      <p:sp>
        <p:nvSpPr>
          <p:cNvPr id="14362" name="TextBox 27"/>
          <p:cNvSpPr txBox="1">
            <a:spLocks noChangeArrowheads="1"/>
          </p:cNvSpPr>
          <p:nvPr/>
        </p:nvSpPr>
        <p:spPr bwMode="auto">
          <a:xfrm>
            <a:off x="718921" y="4833115"/>
            <a:ext cx="3168352" cy="1231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i="1" dirty="0" smtClean="0">
                <a:latin typeface="Calibri" pitchFamily="34" charset="0"/>
              </a:rPr>
              <a:t>Typically </a:t>
            </a:r>
            <a:r>
              <a:rPr lang="en-US" sz="2800" b="1" i="1" dirty="0">
                <a:solidFill>
                  <a:schemeClr val="bg1">
                    <a:lumMod val="50000"/>
                  </a:schemeClr>
                </a:solidFill>
                <a:latin typeface="Calibri" pitchFamily="34" charset="0"/>
              </a:rPr>
              <a:t>generated by </a:t>
            </a:r>
            <a:endParaRPr lang="en-US" sz="2800" b="1" i="1" dirty="0" smtClean="0">
              <a:solidFill>
                <a:schemeClr val="bg1">
                  <a:lumMod val="50000"/>
                </a:schemeClr>
              </a:solidFill>
              <a:latin typeface="Calibri" pitchFamily="34" charset="0"/>
            </a:endParaRPr>
          </a:p>
          <a:p>
            <a:pPr eaLnBrk="1" hangingPunct="1"/>
            <a:r>
              <a:rPr lang="en-US" sz="2800" b="1" i="1" dirty="0" smtClean="0">
                <a:solidFill>
                  <a:schemeClr val="bg1">
                    <a:lumMod val="50000"/>
                  </a:schemeClr>
                </a:solidFill>
                <a:latin typeface="Calibri" pitchFamily="34" charset="0"/>
              </a:rPr>
              <a:t>small</a:t>
            </a:r>
            <a:r>
              <a:rPr lang="en-US" sz="2800" i="1" dirty="0" smtClean="0">
                <a:solidFill>
                  <a:schemeClr val="bg1">
                    <a:lumMod val="50000"/>
                  </a:schemeClr>
                </a:solidFill>
                <a:latin typeface="Calibri" pitchFamily="34" charset="0"/>
              </a:rPr>
              <a:t> </a:t>
            </a:r>
            <a:r>
              <a:rPr lang="en-US" sz="2800" b="1" i="1" dirty="0">
                <a:solidFill>
                  <a:schemeClr val="bg1">
                    <a:lumMod val="50000"/>
                  </a:schemeClr>
                </a:solidFill>
                <a:latin typeface="Calibri" pitchFamily="34" charset="0"/>
              </a:rPr>
              <a:t>communities</a:t>
            </a:r>
            <a:r>
              <a:rPr lang="en-US" sz="2800" i="1" dirty="0">
                <a:solidFill>
                  <a:schemeClr val="bg1">
                    <a:lumMod val="50000"/>
                  </a:schemeClr>
                </a:solidFill>
                <a:latin typeface="Calibri" pitchFamily="34" charset="0"/>
              </a:rPr>
              <a:t> </a:t>
            </a:r>
            <a:endParaRPr lang="en-US" sz="2800" i="1" dirty="0" smtClean="0">
              <a:solidFill>
                <a:schemeClr val="bg1">
                  <a:lumMod val="50000"/>
                </a:schemeClr>
              </a:solidFill>
              <a:latin typeface="Calibri" pitchFamily="34" charset="0"/>
            </a:endParaRPr>
          </a:p>
          <a:p>
            <a:pPr eaLnBrk="1" hangingPunct="1"/>
            <a:r>
              <a:rPr lang="en-US" i="1" dirty="0" smtClean="0">
                <a:latin typeface="Calibri" pitchFamily="34" charset="0"/>
              </a:rPr>
              <a:t>for </a:t>
            </a:r>
            <a:r>
              <a:rPr lang="en-US" i="1" dirty="0">
                <a:latin typeface="Calibri" pitchFamily="34" charset="0"/>
              </a:rPr>
              <a:t>“local” research projects</a:t>
            </a:r>
          </a:p>
        </p:txBody>
      </p:sp>
      <p:sp>
        <p:nvSpPr>
          <p:cNvPr id="14363" name="TextBox 28"/>
          <p:cNvSpPr txBox="1">
            <a:spLocks noChangeArrowheads="1"/>
          </p:cNvSpPr>
          <p:nvPr/>
        </p:nvSpPr>
        <p:spPr bwMode="auto">
          <a:xfrm>
            <a:off x="-1" y="6581001"/>
            <a:ext cx="460619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1200" dirty="0" smtClean="0">
                <a:latin typeface="Calibri" pitchFamily="34" charset="0"/>
              </a:rPr>
              <a:t>Figure from Costello M.J et al, 2013. </a:t>
            </a:r>
            <a:r>
              <a:rPr lang="en-GB" sz="1200" dirty="0" err="1" smtClean="0"/>
              <a:t>doi</a:t>
            </a:r>
            <a:r>
              <a:rPr lang="en-GB" sz="1200" i="1" dirty="0" smtClean="0"/>
              <a:t>: </a:t>
            </a:r>
            <a:r>
              <a:rPr lang="en-GB" sz="1200" b="1" i="1" dirty="0"/>
              <a:t>10.1126/science.1230318 </a:t>
            </a:r>
            <a:endParaRPr lang="en-US" sz="1200" b="1" dirty="0">
              <a:latin typeface="Calibri" pitchFamily="34" charset="0"/>
            </a:endParaRPr>
          </a:p>
        </p:txBody>
      </p:sp>
    </p:spTree>
    <p:extLst>
      <p:ext uri="{BB962C8B-B14F-4D97-AF65-F5344CB8AC3E}">
        <p14:creationId xmlns:p14="http://schemas.microsoft.com/office/powerpoint/2010/main" val="2130461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362"/>
                                        </p:tgtEl>
                                        <p:attrNameLst>
                                          <p:attrName>style.visibility</p:attrName>
                                        </p:attrNameLst>
                                      </p:cBhvr>
                                      <p:to>
                                        <p:strVal val="visible"/>
                                      </p:to>
                                    </p:set>
                                    <p:animEffect transition="in" filter="fade">
                                      <p:cBhvr>
                                        <p:cTn id="7" dur="500"/>
                                        <p:tgtEl>
                                          <p:spTgt spid="1436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360"/>
                                        </p:tgtEl>
                                        <p:attrNameLst>
                                          <p:attrName>style.visibility</p:attrName>
                                        </p:attrNameLst>
                                      </p:cBhvr>
                                      <p:to>
                                        <p:strVal val="visible"/>
                                      </p:to>
                                    </p:set>
                                    <p:animEffect transition="in" filter="fade">
                                      <p:cBhvr>
                                        <p:cTn id="10" dur="500"/>
                                        <p:tgtEl>
                                          <p:spTgt spid="143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60" grpId="0"/>
      <p:bldP spid="1436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07950" y="981075"/>
            <a:ext cx="5219700" cy="400050"/>
          </a:xfrm>
          <a:prstGeom prst="rect">
            <a:avLst/>
          </a:prstGeom>
        </p:spPr>
        <p:style>
          <a:lnRef idx="2">
            <a:schemeClr val="dk1">
              <a:shade val="50000"/>
            </a:schemeClr>
          </a:lnRef>
          <a:fillRef idx="1">
            <a:schemeClr val="dk1"/>
          </a:fillRef>
          <a:effectRef idx="0">
            <a:schemeClr val="dk1"/>
          </a:effectRef>
          <a:fontRef idx="minor">
            <a:schemeClr val="lt1"/>
          </a:fontRef>
        </p:style>
        <p:txBody>
          <a:bodyPr>
            <a:spAutoFit/>
          </a:bodyPr>
          <a:lstStyle/>
          <a:p>
            <a:pPr algn="ctr" fontAlgn="auto">
              <a:spcBef>
                <a:spcPts val="0"/>
              </a:spcBef>
              <a:spcAft>
                <a:spcPts val="0"/>
              </a:spcAft>
              <a:defRPr/>
            </a:pPr>
            <a:r>
              <a:rPr lang="en-GB" sz="2000" b="1" dirty="0"/>
              <a:t>Taxon pages</a:t>
            </a:r>
          </a:p>
        </p:txBody>
      </p:sp>
      <p:pic>
        <p:nvPicPr>
          <p:cNvPr id="28675" name="Picture 2" descr="Cypripedium subtropicum"/>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950" y="1484313"/>
            <a:ext cx="5219700" cy="388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6" name="TextBox 5"/>
          <p:cNvSpPr txBox="1">
            <a:spLocks noChangeArrowheads="1"/>
          </p:cNvSpPr>
          <p:nvPr/>
        </p:nvSpPr>
        <p:spPr bwMode="auto">
          <a:xfrm>
            <a:off x="5781675" y="1422400"/>
            <a:ext cx="3327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GB" dirty="0">
                <a:latin typeface="Calibri" pitchFamily="34" charset="0"/>
                <a:ea typeface="ＭＳ Ｐゴシック" pitchFamily="34" charset="-128"/>
              </a:rPr>
              <a:t>Overview of data related to taxon</a:t>
            </a:r>
          </a:p>
        </p:txBody>
      </p:sp>
      <p:sp>
        <p:nvSpPr>
          <p:cNvPr id="11" name="Rounded Rectangle 10"/>
          <p:cNvSpPr/>
          <p:nvPr/>
        </p:nvSpPr>
        <p:spPr>
          <a:xfrm>
            <a:off x="5475288" y="1533525"/>
            <a:ext cx="144462" cy="147638"/>
          </a:xfrm>
          <a:prstGeom prst="roundRect">
            <a:avLst/>
          </a:prstGeom>
          <a:ln>
            <a:solidFill>
              <a:schemeClr val="bg1">
                <a:lumMod val="85000"/>
              </a:schemeClr>
            </a:solidFill>
          </a:ln>
          <a:effectLst/>
        </p:spPr>
        <p:style>
          <a:lnRef idx="1">
            <a:schemeClr val="accent3"/>
          </a:lnRef>
          <a:fillRef idx="3">
            <a:schemeClr val="accent3"/>
          </a:fillRef>
          <a:effectRef idx="2">
            <a:schemeClr val="accent3"/>
          </a:effectRef>
          <a:fontRef idx="minor">
            <a:schemeClr val="lt1"/>
          </a:fontRef>
        </p:style>
        <p:txBody>
          <a:bodyPr anchor="ctr"/>
          <a:lstStyle/>
          <a:p>
            <a:pPr algn="ctr" fontAlgn="auto">
              <a:spcBef>
                <a:spcPts val="0"/>
              </a:spcBef>
              <a:spcAft>
                <a:spcPts val="0"/>
              </a:spcAft>
              <a:defRPr/>
            </a:pPr>
            <a:endParaRPr lang="en-GB"/>
          </a:p>
        </p:txBody>
      </p:sp>
      <p:sp>
        <p:nvSpPr>
          <p:cNvPr id="12" name="Rounded Rectangle 11"/>
          <p:cNvSpPr/>
          <p:nvPr/>
        </p:nvSpPr>
        <p:spPr>
          <a:xfrm>
            <a:off x="5465763" y="2100263"/>
            <a:ext cx="144462" cy="147637"/>
          </a:xfrm>
          <a:prstGeom prst="roundRect">
            <a:avLst/>
          </a:prstGeom>
          <a:ln>
            <a:solidFill>
              <a:schemeClr val="bg1">
                <a:lumMod val="85000"/>
              </a:schemeClr>
            </a:solidFill>
          </a:ln>
          <a:effectLst/>
        </p:spPr>
        <p:style>
          <a:lnRef idx="1">
            <a:schemeClr val="accent3"/>
          </a:lnRef>
          <a:fillRef idx="3">
            <a:schemeClr val="accent3"/>
          </a:fillRef>
          <a:effectRef idx="2">
            <a:schemeClr val="accent3"/>
          </a:effectRef>
          <a:fontRef idx="minor">
            <a:schemeClr val="lt1"/>
          </a:fontRef>
        </p:style>
        <p:txBody>
          <a:bodyPr anchor="ctr"/>
          <a:lstStyle/>
          <a:p>
            <a:pPr algn="ctr" fontAlgn="auto">
              <a:spcBef>
                <a:spcPts val="0"/>
              </a:spcBef>
              <a:spcAft>
                <a:spcPts val="0"/>
              </a:spcAft>
              <a:defRPr/>
            </a:pPr>
            <a:endParaRPr lang="en-GB"/>
          </a:p>
        </p:txBody>
      </p:sp>
      <p:sp>
        <p:nvSpPr>
          <p:cNvPr id="28679" name="TextBox 15"/>
          <p:cNvSpPr txBox="1">
            <a:spLocks noChangeArrowheads="1"/>
          </p:cNvSpPr>
          <p:nvPr/>
        </p:nvSpPr>
        <p:spPr bwMode="auto">
          <a:xfrm>
            <a:off x="5781675" y="1989138"/>
            <a:ext cx="32083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GB">
                <a:latin typeface="Calibri" pitchFamily="34" charset="0"/>
                <a:ea typeface="ＭＳ Ｐゴシック" pitchFamily="34" charset="-128"/>
              </a:rPr>
              <a:t>Generated from tagged content </a:t>
            </a:r>
          </a:p>
        </p:txBody>
      </p:sp>
      <p:sp>
        <p:nvSpPr>
          <p:cNvPr id="28680" name="Title 1"/>
          <p:cNvSpPr>
            <a:spLocks/>
          </p:cNvSpPr>
          <p:nvPr/>
        </p:nvSpPr>
        <p:spPr bwMode="auto">
          <a:xfrm>
            <a:off x="457200" y="0"/>
            <a:ext cx="8686800" cy="620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r"/>
            <a:r>
              <a:rPr lang="en-GB" sz="3200" b="1">
                <a:latin typeface="Calibri" pitchFamily="34" charset="0"/>
              </a:rPr>
              <a:t>The main features</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07950" y="981075"/>
            <a:ext cx="5759450" cy="400050"/>
          </a:xfrm>
          <a:prstGeom prst="rect">
            <a:avLst/>
          </a:prstGeom>
        </p:spPr>
        <p:style>
          <a:lnRef idx="2">
            <a:schemeClr val="dk1">
              <a:shade val="50000"/>
            </a:schemeClr>
          </a:lnRef>
          <a:fillRef idx="1">
            <a:schemeClr val="dk1"/>
          </a:fillRef>
          <a:effectRef idx="0">
            <a:schemeClr val="dk1"/>
          </a:effectRef>
          <a:fontRef idx="minor">
            <a:schemeClr val="lt1"/>
          </a:fontRef>
        </p:style>
        <p:txBody>
          <a:bodyPr>
            <a:spAutoFit/>
          </a:bodyPr>
          <a:lstStyle/>
          <a:p>
            <a:pPr algn="ctr" fontAlgn="auto">
              <a:spcBef>
                <a:spcPts val="0"/>
              </a:spcBef>
              <a:spcAft>
                <a:spcPts val="0"/>
              </a:spcAft>
              <a:defRPr/>
            </a:pPr>
            <a:r>
              <a:rPr lang="en-GB" sz="2000" b="1" dirty="0"/>
              <a:t>Bibliography management</a:t>
            </a:r>
          </a:p>
        </p:txBody>
      </p:sp>
      <p:sp>
        <p:nvSpPr>
          <p:cNvPr id="6" name="Rounded Rectangle 5"/>
          <p:cNvSpPr/>
          <p:nvPr/>
        </p:nvSpPr>
        <p:spPr>
          <a:xfrm>
            <a:off x="236538" y="4187825"/>
            <a:ext cx="142875" cy="147638"/>
          </a:xfrm>
          <a:prstGeom prst="roundRect">
            <a:avLst/>
          </a:prstGeom>
          <a:ln>
            <a:solidFill>
              <a:schemeClr val="bg1">
                <a:lumMod val="85000"/>
              </a:schemeClr>
            </a:solidFill>
          </a:ln>
          <a:effectLst/>
        </p:spPr>
        <p:style>
          <a:lnRef idx="1">
            <a:schemeClr val="accent3"/>
          </a:lnRef>
          <a:fillRef idx="3">
            <a:schemeClr val="accent3"/>
          </a:fillRef>
          <a:effectRef idx="2">
            <a:schemeClr val="accent3"/>
          </a:effectRef>
          <a:fontRef idx="minor">
            <a:schemeClr val="lt1"/>
          </a:fontRef>
        </p:style>
        <p:txBody>
          <a:bodyPr anchor="ctr"/>
          <a:lstStyle/>
          <a:p>
            <a:pPr algn="ctr" fontAlgn="auto">
              <a:spcBef>
                <a:spcPts val="0"/>
              </a:spcBef>
              <a:spcAft>
                <a:spcPts val="0"/>
              </a:spcAft>
              <a:defRPr/>
            </a:pPr>
            <a:endParaRPr lang="en-GB"/>
          </a:p>
        </p:txBody>
      </p:sp>
      <p:sp>
        <p:nvSpPr>
          <p:cNvPr id="7" name="Rounded Rectangle 6"/>
          <p:cNvSpPr/>
          <p:nvPr/>
        </p:nvSpPr>
        <p:spPr>
          <a:xfrm>
            <a:off x="227013" y="4754563"/>
            <a:ext cx="142875" cy="147637"/>
          </a:xfrm>
          <a:prstGeom prst="roundRect">
            <a:avLst/>
          </a:prstGeom>
          <a:ln>
            <a:solidFill>
              <a:schemeClr val="bg1">
                <a:lumMod val="85000"/>
              </a:schemeClr>
            </a:solidFill>
          </a:ln>
          <a:effectLst/>
        </p:spPr>
        <p:style>
          <a:lnRef idx="1">
            <a:schemeClr val="accent3"/>
          </a:lnRef>
          <a:fillRef idx="3">
            <a:schemeClr val="accent3"/>
          </a:fillRef>
          <a:effectRef idx="2">
            <a:schemeClr val="accent3"/>
          </a:effectRef>
          <a:fontRef idx="minor">
            <a:schemeClr val="lt1"/>
          </a:fontRef>
        </p:style>
        <p:txBody>
          <a:bodyPr anchor="ctr"/>
          <a:lstStyle/>
          <a:p>
            <a:pPr algn="ctr" fontAlgn="auto">
              <a:spcBef>
                <a:spcPts val="0"/>
              </a:spcBef>
              <a:spcAft>
                <a:spcPts val="0"/>
              </a:spcAft>
              <a:defRPr/>
            </a:pPr>
            <a:endParaRPr lang="en-GB"/>
          </a:p>
        </p:txBody>
      </p:sp>
      <p:sp>
        <p:nvSpPr>
          <p:cNvPr id="29701" name="TextBox 7"/>
          <p:cNvSpPr txBox="1">
            <a:spLocks noChangeArrowheads="1"/>
          </p:cNvSpPr>
          <p:nvPr/>
        </p:nvSpPr>
        <p:spPr bwMode="auto">
          <a:xfrm>
            <a:off x="541338" y="4643438"/>
            <a:ext cx="18272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GB">
                <a:latin typeface="Calibri" pitchFamily="34" charset="0"/>
                <a:ea typeface="ＭＳ Ｐゴシック" pitchFamily="34" charset="-128"/>
              </a:rPr>
              <a:t>Faceted browsing</a:t>
            </a:r>
          </a:p>
        </p:txBody>
      </p:sp>
      <p:sp>
        <p:nvSpPr>
          <p:cNvPr id="29702" name="TextBox 8"/>
          <p:cNvSpPr txBox="1">
            <a:spLocks noChangeArrowheads="1"/>
          </p:cNvSpPr>
          <p:nvPr/>
        </p:nvSpPr>
        <p:spPr bwMode="auto">
          <a:xfrm>
            <a:off x="541338" y="4076700"/>
            <a:ext cx="31956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GB">
                <a:latin typeface="Calibri" pitchFamily="34" charset="0"/>
                <a:ea typeface="ＭＳ Ｐゴシック" pitchFamily="34" charset="-128"/>
              </a:rPr>
              <a:t>An inbuilt Bibliography manager</a:t>
            </a:r>
          </a:p>
        </p:txBody>
      </p:sp>
      <p:sp>
        <p:nvSpPr>
          <p:cNvPr id="10" name="Rounded Rectangle 9"/>
          <p:cNvSpPr/>
          <p:nvPr/>
        </p:nvSpPr>
        <p:spPr>
          <a:xfrm>
            <a:off x="227013" y="5307013"/>
            <a:ext cx="142875" cy="147637"/>
          </a:xfrm>
          <a:prstGeom prst="roundRect">
            <a:avLst/>
          </a:prstGeom>
          <a:ln>
            <a:solidFill>
              <a:schemeClr val="bg1">
                <a:lumMod val="85000"/>
              </a:schemeClr>
            </a:solidFill>
          </a:ln>
          <a:effectLst/>
        </p:spPr>
        <p:style>
          <a:lnRef idx="1">
            <a:schemeClr val="accent3"/>
          </a:lnRef>
          <a:fillRef idx="3">
            <a:schemeClr val="accent3"/>
          </a:fillRef>
          <a:effectRef idx="2">
            <a:schemeClr val="accent3"/>
          </a:effectRef>
          <a:fontRef idx="minor">
            <a:schemeClr val="lt1"/>
          </a:fontRef>
        </p:style>
        <p:txBody>
          <a:bodyPr anchor="ctr"/>
          <a:lstStyle/>
          <a:p>
            <a:pPr algn="ctr" fontAlgn="auto">
              <a:spcBef>
                <a:spcPts val="0"/>
              </a:spcBef>
              <a:spcAft>
                <a:spcPts val="0"/>
              </a:spcAft>
              <a:defRPr/>
            </a:pPr>
            <a:endParaRPr lang="en-GB"/>
          </a:p>
        </p:txBody>
      </p:sp>
      <p:sp>
        <p:nvSpPr>
          <p:cNvPr id="29704" name="TextBox 10"/>
          <p:cNvSpPr txBox="1">
            <a:spLocks noChangeArrowheads="1"/>
          </p:cNvSpPr>
          <p:nvPr/>
        </p:nvSpPr>
        <p:spPr bwMode="auto">
          <a:xfrm>
            <a:off x="541338" y="5195888"/>
            <a:ext cx="32464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GB">
                <a:latin typeface="Calibri" pitchFamily="34" charset="0"/>
                <a:ea typeface="ＭＳ Ｐゴシック" pitchFamily="34" charset="-128"/>
              </a:rPr>
              <a:t>Taxon tagging and free keywords</a:t>
            </a:r>
          </a:p>
        </p:txBody>
      </p:sp>
      <p:pic>
        <p:nvPicPr>
          <p:cNvPr id="2970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547813"/>
            <a:ext cx="6011863" cy="197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6"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59488" y="1789113"/>
            <a:ext cx="3033712" cy="362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ounded Rectangle 13"/>
          <p:cNvSpPr/>
          <p:nvPr/>
        </p:nvSpPr>
        <p:spPr>
          <a:xfrm>
            <a:off x="227013" y="5843588"/>
            <a:ext cx="142875" cy="147637"/>
          </a:xfrm>
          <a:prstGeom prst="roundRect">
            <a:avLst/>
          </a:prstGeom>
          <a:ln>
            <a:solidFill>
              <a:schemeClr val="bg1">
                <a:lumMod val="85000"/>
              </a:schemeClr>
            </a:solidFill>
          </a:ln>
          <a:effectLst/>
        </p:spPr>
        <p:style>
          <a:lnRef idx="1">
            <a:schemeClr val="accent3"/>
          </a:lnRef>
          <a:fillRef idx="3">
            <a:schemeClr val="accent3"/>
          </a:fillRef>
          <a:effectRef idx="2">
            <a:schemeClr val="accent3"/>
          </a:effectRef>
          <a:fontRef idx="minor">
            <a:schemeClr val="lt1"/>
          </a:fontRef>
        </p:style>
        <p:txBody>
          <a:bodyPr anchor="ctr"/>
          <a:lstStyle/>
          <a:p>
            <a:pPr algn="ctr" fontAlgn="auto">
              <a:spcBef>
                <a:spcPts val="0"/>
              </a:spcBef>
              <a:spcAft>
                <a:spcPts val="0"/>
              </a:spcAft>
              <a:defRPr/>
            </a:pPr>
            <a:endParaRPr lang="en-GB"/>
          </a:p>
        </p:txBody>
      </p:sp>
      <p:sp>
        <p:nvSpPr>
          <p:cNvPr id="29708" name="TextBox 14"/>
          <p:cNvSpPr txBox="1">
            <a:spLocks noChangeArrowheads="1"/>
          </p:cNvSpPr>
          <p:nvPr/>
        </p:nvSpPr>
        <p:spPr bwMode="auto">
          <a:xfrm>
            <a:off x="541338" y="5732463"/>
            <a:ext cx="43100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GB">
                <a:latin typeface="Calibri" pitchFamily="34" charset="0"/>
                <a:ea typeface="ＭＳ Ｐゴシック" pitchFamily="34" charset="-128"/>
              </a:rPr>
              <a:t>Import from and export to all major formats</a:t>
            </a:r>
          </a:p>
        </p:txBody>
      </p:sp>
      <p:pic>
        <p:nvPicPr>
          <p:cNvPr id="29709"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19475" y="5991225"/>
            <a:ext cx="1363663"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10" name="Title 1"/>
          <p:cNvSpPr>
            <a:spLocks/>
          </p:cNvSpPr>
          <p:nvPr/>
        </p:nvSpPr>
        <p:spPr bwMode="auto">
          <a:xfrm>
            <a:off x="457200" y="0"/>
            <a:ext cx="8686800" cy="620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r"/>
            <a:r>
              <a:rPr lang="en-GB" sz="3200" b="1">
                <a:latin typeface="Calibri" pitchFamily="34" charset="0"/>
              </a:rPr>
              <a:t>The main features</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07950" y="981075"/>
            <a:ext cx="5759450" cy="400050"/>
          </a:xfrm>
          <a:prstGeom prst="rect">
            <a:avLst/>
          </a:prstGeom>
        </p:spPr>
        <p:style>
          <a:lnRef idx="2">
            <a:schemeClr val="dk1">
              <a:shade val="50000"/>
            </a:schemeClr>
          </a:lnRef>
          <a:fillRef idx="1">
            <a:schemeClr val="dk1"/>
          </a:fillRef>
          <a:effectRef idx="0">
            <a:schemeClr val="dk1"/>
          </a:effectRef>
          <a:fontRef idx="minor">
            <a:schemeClr val="lt1"/>
          </a:fontRef>
        </p:style>
        <p:txBody>
          <a:bodyPr>
            <a:spAutoFit/>
          </a:bodyPr>
          <a:lstStyle/>
          <a:p>
            <a:pPr algn="ctr" fontAlgn="auto">
              <a:spcBef>
                <a:spcPts val="0"/>
              </a:spcBef>
              <a:spcAft>
                <a:spcPts val="0"/>
              </a:spcAft>
              <a:defRPr/>
            </a:pPr>
            <a:r>
              <a:rPr lang="en-GB" sz="2000" b="1" dirty="0"/>
              <a:t>Specimen/Observation data</a:t>
            </a:r>
          </a:p>
        </p:txBody>
      </p:sp>
      <p:pic>
        <p:nvPicPr>
          <p:cNvPr id="286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00788" y="4718050"/>
            <a:ext cx="2705100" cy="2009775"/>
          </a:xfrm>
          <a:prstGeom prst="rect">
            <a:avLst/>
          </a:prstGeom>
          <a:ln w="9525">
            <a:noFill/>
            <a:miter lim="800000"/>
            <a:headEnd/>
            <a:tailEnd/>
          </a:ln>
          <a:effectLst>
            <a:outerShdw blurRad="50800" dist="38100" dir="2700000" algn="tl" rotWithShape="0">
              <a:srgbClr val="000000">
                <a:alpha val="43000"/>
              </a:srgbClr>
            </a:outerShdw>
          </a:effectLst>
          <a:extLst/>
        </p:spPr>
      </p:pic>
      <p:sp>
        <p:nvSpPr>
          <p:cNvPr id="30724" name="AutoShape 5" descr="save image"/>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atin typeface="Calibri" pitchFamily="34" charset="0"/>
              <a:ea typeface="ＭＳ Ｐゴシック" pitchFamily="34" charset="-128"/>
            </a:endParaRPr>
          </a:p>
        </p:txBody>
      </p:sp>
      <p:pic>
        <p:nvPicPr>
          <p:cNvPr id="30725"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950" y="1557338"/>
            <a:ext cx="5838825" cy="309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6"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00788" y="903288"/>
            <a:ext cx="27051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ounded Rectangle 11"/>
          <p:cNvSpPr/>
          <p:nvPr/>
        </p:nvSpPr>
        <p:spPr>
          <a:xfrm>
            <a:off x="236538" y="5157788"/>
            <a:ext cx="142875" cy="146050"/>
          </a:xfrm>
          <a:prstGeom prst="roundRect">
            <a:avLst/>
          </a:prstGeom>
          <a:ln>
            <a:solidFill>
              <a:schemeClr val="bg1">
                <a:lumMod val="85000"/>
              </a:schemeClr>
            </a:solidFill>
          </a:ln>
          <a:effectLst/>
        </p:spPr>
        <p:style>
          <a:lnRef idx="1">
            <a:schemeClr val="accent3"/>
          </a:lnRef>
          <a:fillRef idx="3">
            <a:schemeClr val="accent3"/>
          </a:fillRef>
          <a:effectRef idx="2">
            <a:schemeClr val="accent3"/>
          </a:effectRef>
          <a:fontRef idx="minor">
            <a:schemeClr val="lt1"/>
          </a:fontRef>
        </p:style>
        <p:txBody>
          <a:bodyPr anchor="ctr"/>
          <a:lstStyle/>
          <a:p>
            <a:pPr algn="ctr" fontAlgn="auto">
              <a:spcBef>
                <a:spcPts val="0"/>
              </a:spcBef>
              <a:spcAft>
                <a:spcPts val="0"/>
              </a:spcAft>
              <a:defRPr/>
            </a:pPr>
            <a:endParaRPr lang="en-GB"/>
          </a:p>
        </p:txBody>
      </p:sp>
      <p:sp>
        <p:nvSpPr>
          <p:cNvPr id="13" name="Rounded Rectangle 12"/>
          <p:cNvSpPr/>
          <p:nvPr/>
        </p:nvSpPr>
        <p:spPr>
          <a:xfrm>
            <a:off x="227013" y="5722938"/>
            <a:ext cx="142875" cy="147637"/>
          </a:xfrm>
          <a:prstGeom prst="roundRect">
            <a:avLst/>
          </a:prstGeom>
          <a:ln>
            <a:solidFill>
              <a:schemeClr val="bg1">
                <a:lumMod val="85000"/>
              </a:schemeClr>
            </a:solidFill>
          </a:ln>
          <a:effectLst/>
        </p:spPr>
        <p:style>
          <a:lnRef idx="1">
            <a:schemeClr val="accent3"/>
          </a:lnRef>
          <a:fillRef idx="3">
            <a:schemeClr val="accent3"/>
          </a:fillRef>
          <a:effectRef idx="2">
            <a:schemeClr val="accent3"/>
          </a:effectRef>
          <a:fontRef idx="minor">
            <a:schemeClr val="lt1"/>
          </a:fontRef>
        </p:style>
        <p:txBody>
          <a:bodyPr anchor="ctr"/>
          <a:lstStyle/>
          <a:p>
            <a:pPr algn="ctr" fontAlgn="auto">
              <a:spcBef>
                <a:spcPts val="0"/>
              </a:spcBef>
              <a:spcAft>
                <a:spcPts val="0"/>
              </a:spcAft>
              <a:defRPr/>
            </a:pPr>
            <a:endParaRPr lang="en-GB"/>
          </a:p>
        </p:txBody>
      </p:sp>
      <p:sp>
        <p:nvSpPr>
          <p:cNvPr id="30729" name="TextBox 13"/>
          <p:cNvSpPr txBox="1">
            <a:spLocks noChangeArrowheads="1"/>
          </p:cNvSpPr>
          <p:nvPr/>
        </p:nvSpPr>
        <p:spPr bwMode="auto">
          <a:xfrm>
            <a:off x="541338" y="5613400"/>
            <a:ext cx="36322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GB" dirty="0">
                <a:latin typeface="Calibri" pitchFamily="34" charset="0"/>
                <a:ea typeface="ＭＳ Ｐゴシック" pitchFamily="34" charset="-128"/>
              </a:rPr>
              <a:t>Linked to images and </a:t>
            </a:r>
            <a:r>
              <a:rPr lang="en-GB" dirty="0" err="1">
                <a:latin typeface="Calibri" pitchFamily="34" charset="0"/>
                <a:ea typeface="ＭＳ Ｐゴシック" pitchFamily="34" charset="-128"/>
              </a:rPr>
              <a:t>georeferenced</a:t>
            </a:r>
            <a:endParaRPr lang="en-GB" dirty="0">
              <a:latin typeface="Calibri" pitchFamily="34" charset="0"/>
              <a:ea typeface="ＭＳ Ｐゴシック" pitchFamily="34" charset="-128"/>
            </a:endParaRPr>
          </a:p>
        </p:txBody>
      </p:sp>
      <p:sp>
        <p:nvSpPr>
          <p:cNvPr id="30730" name="TextBox 14"/>
          <p:cNvSpPr txBox="1">
            <a:spLocks noChangeArrowheads="1"/>
          </p:cNvSpPr>
          <p:nvPr/>
        </p:nvSpPr>
        <p:spPr bwMode="auto">
          <a:xfrm>
            <a:off x="541338" y="5046663"/>
            <a:ext cx="44323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GB">
                <a:latin typeface="Calibri" pitchFamily="34" charset="0"/>
                <a:ea typeface="ＭＳ Ｐゴシック" pitchFamily="34" charset="-128"/>
              </a:rPr>
              <a:t>Annotated full specimen/observation records</a:t>
            </a:r>
          </a:p>
        </p:txBody>
      </p:sp>
      <p:sp>
        <p:nvSpPr>
          <p:cNvPr id="30731" name="Title 1"/>
          <p:cNvSpPr>
            <a:spLocks/>
          </p:cNvSpPr>
          <p:nvPr/>
        </p:nvSpPr>
        <p:spPr bwMode="auto">
          <a:xfrm>
            <a:off x="457200" y="0"/>
            <a:ext cx="8686800" cy="620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r"/>
            <a:r>
              <a:rPr lang="en-GB" sz="3200" b="1">
                <a:latin typeface="Calibri" pitchFamily="34" charset="0"/>
              </a:rPr>
              <a:t>The main features</a:t>
            </a:r>
          </a:p>
        </p:txBody>
      </p:sp>
      <p:sp>
        <p:nvSpPr>
          <p:cNvPr id="14" name="TextBox 13"/>
          <p:cNvSpPr txBox="1">
            <a:spLocks noChangeArrowheads="1"/>
          </p:cNvSpPr>
          <p:nvPr/>
        </p:nvSpPr>
        <p:spPr bwMode="auto">
          <a:xfrm>
            <a:off x="541338" y="6237312"/>
            <a:ext cx="383297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GB" b="1" dirty="0">
                <a:latin typeface="Calibri" pitchFamily="34" charset="0"/>
                <a:ea typeface="ＭＳ Ｐゴシック" pitchFamily="34" charset="-128"/>
              </a:rPr>
              <a:t>Linked to </a:t>
            </a:r>
            <a:r>
              <a:rPr lang="en-GB" b="1" dirty="0" err="1" smtClean="0">
                <a:latin typeface="Calibri" pitchFamily="34" charset="0"/>
                <a:ea typeface="ＭＳ Ｐゴシック" pitchFamily="34" charset="-128"/>
              </a:rPr>
              <a:t>GenBank</a:t>
            </a:r>
            <a:r>
              <a:rPr lang="en-GB" b="1" dirty="0" smtClean="0">
                <a:latin typeface="Calibri" pitchFamily="34" charset="0"/>
                <a:ea typeface="ＭＳ Ｐゴシック" pitchFamily="34" charset="-128"/>
              </a:rPr>
              <a:t> accession numbers</a:t>
            </a:r>
            <a:endParaRPr lang="en-GB" b="1" dirty="0">
              <a:latin typeface="Calibri" pitchFamily="34" charset="0"/>
              <a:ea typeface="ＭＳ Ｐゴシック" pitchFamily="34" charset="-128"/>
            </a:endParaRPr>
          </a:p>
        </p:txBody>
      </p:sp>
      <p:sp>
        <p:nvSpPr>
          <p:cNvPr id="15" name="Rounded Rectangle 14"/>
          <p:cNvSpPr/>
          <p:nvPr/>
        </p:nvSpPr>
        <p:spPr>
          <a:xfrm>
            <a:off x="236538" y="6348159"/>
            <a:ext cx="142875" cy="147637"/>
          </a:xfrm>
          <a:prstGeom prst="roundRect">
            <a:avLst/>
          </a:prstGeom>
          <a:ln>
            <a:solidFill>
              <a:schemeClr val="bg1">
                <a:lumMod val="85000"/>
              </a:schemeClr>
            </a:solidFill>
          </a:ln>
          <a:effectLst/>
        </p:spPr>
        <p:style>
          <a:lnRef idx="1">
            <a:schemeClr val="accent3"/>
          </a:lnRef>
          <a:fillRef idx="3">
            <a:schemeClr val="accent3"/>
          </a:fillRef>
          <a:effectRef idx="2">
            <a:schemeClr val="accent3"/>
          </a:effectRef>
          <a:fontRef idx="minor">
            <a:schemeClr val="lt1"/>
          </a:fontRef>
        </p:style>
        <p:txBody>
          <a:bodyPr anchor="ctr"/>
          <a:lstStyle/>
          <a:p>
            <a:pPr algn="ctr" fontAlgn="auto">
              <a:spcBef>
                <a:spcPts val="0"/>
              </a:spcBef>
              <a:spcAft>
                <a:spcPts val="0"/>
              </a:spcAft>
              <a:defRPr/>
            </a:pPr>
            <a:endParaRPr lang="en-GB"/>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766520"/>
            <a:ext cx="4716016" cy="59474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83768" y="1484784"/>
            <a:ext cx="5010150" cy="7715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cxnSp>
        <p:nvCxnSpPr>
          <p:cNvPr id="5" name="Straight Arrow Connector 4"/>
          <p:cNvCxnSpPr/>
          <p:nvPr/>
        </p:nvCxnSpPr>
        <p:spPr>
          <a:xfrm flipV="1">
            <a:off x="1259632" y="2348880"/>
            <a:ext cx="1098376" cy="432048"/>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cxnSp>
        <p:nvCxnSpPr>
          <p:cNvPr id="7" name="Straight Arrow Connector 6"/>
          <p:cNvCxnSpPr/>
          <p:nvPr/>
        </p:nvCxnSpPr>
        <p:spPr>
          <a:xfrm>
            <a:off x="5508104" y="1749673"/>
            <a:ext cx="576064" cy="1198414"/>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pic>
        <p:nvPicPr>
          <p:cNvPr id="4100"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16016" y="3042458"/>
            <a:ext cx="4392488" cy="32558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328770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07950" y="981075"/>
            <a:ext cx="5630863" cy="400050"/>
          </a:xfrm>
          <a:prstGeom prst="rect">
            <a:avLst/>
          </a:prstGeom>
        </p:spPr>
        <p:style>
          <a:lnRef idx="2">
            <a:schemeClr val="dk1">
              <a:shade val="50000"/>
            </a:schemeClr>
          </a:lnRef>
          <a:fillRef idx="1">
            <a:schemeClr val="dk1"/>
          </a:fillRef>
          <a:effectRef idx="0">
            <a:schemeClr val="dk1"/>
          </a:effectRef>
          <a:fontRef idx="minor">
            <a:schemeClr val="lt1"/>
          </a:fontRef>
        </p:style>
        <p:txBody>
          <a:bodyPr>
            <a:spAutoFit/>
          </a:bodyPr>
          <a:lstStyle/>
          <a:p>
            <a:pPr algn="ctr" fontAlgn="auto">
              <a:spcBef>
                <a:spcPts val="0"/>
              </a:spcBef>
              <a:spcAft>
                <a:spcPts val="0"/>
              </a:spcAft>
              <a:defRPr/>
            </a:pPr>
            <a:r>
              <a:rPr lang="en-GB" sz="2000" b="1" dirty="0"/>
              <a:t>Distribution maps</a:t>
            </a:r>
          </a:p>
        </p:txBody>
      </p:sp>
      <p:sp>
        <p:nvSpPr>
          <p:cNvPr id="31747" name="TextBox 5"/>
          <p:cNvSpPr txBox="1">
            <a:spLocks noChangeArrowheads="1"/>
          </p:cNvSpPr>
          <p:nvPr/>
        </p:nvSpPr>
        <p:spPr bwMode="auto">
          <a:xfrm>
            <a:off x="6327775" y="1422400"/>
            <a:ext cx="20748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GB">
                <a:latin typeface="Calibri" pitchFamily="34" charset="0"/>
                <a:ea typeface="ＭＳ Ｐゴシック" pitchFamily="34" charset="-128"/>
              </a:rPr>
              <a:t>Google maps based</a:t>
            </a:r>
          </a:p>
        </p:txBody>
      </p:sp>
      <p:sp>
        <p:nvSpPr>
          <p:cNvPr id="7" name="Rounded Rectangle 6"/>
          <p:cNvSpPr/>
          <p:nvPr/>
        </p:nvSpPr>
        <p:spPr>
          <a:xfrm>
            <a:off x="6021388" y="1533525"/>
            <a:ext cx="144462" cy="147638"/>
          </a:xfrm>
          <a:prstGeom prst="roundRect">
            <a:avLst/>
          </a:prstGeom>
          <a:ln>
            <a:solidFill>
              <a:schemeClr val="bg1">
                <a:lumMod val="85000"/>
              </a:schemeClr>
            </a:solidFill>
          </a:ln>
          <a:effectLst/>
        </p:spPr>
        <p:style>
          <a:lnRef idx="1">
            <a:schemeClr val="accent3"/>
          </a:lnRef>
          <a:fillRef idx="3">
            <a:schemeClr val="accent3"/>
          </a:fillRef>
          <a:effectRef idx="2">
            <a:schemeClr val="accent3"/>
          </a:effectRef>
          <a:fontRef idx="minor">
            <a:schemeClr val="lt1"/>
          </a:fontRef>
        </p:style>
        <p:txBody>
          <a:bodyPr anchor="ctr"/>
          <a:lstStyle/>
          <a:p>
            <a:pPr algn="ctr" fontAlgn="auto">
              <a:spcBef>
                <a:spcPts val="0"/>
              </a:spcBef>
              <a:spcAft>
                <a:spcPts val="0"/>
              </a:spcAft>
              <a:defRPr/>
            </a:pPr>
            <a:endParaRPr lang="en-GB"/>
          </a:p>
        </p:txBody>
      </p:sp>
      <p:sp>
        <p:nvSpPr>
          <p:cNvPr id="8" name="Rounded Rectangle 7"/>
          <p:cNvSpPr/>
          <p:nvPr/>
        </p:nvSpPr>
        <p:spPr>
          <a:xfrm>
            <a:off x="6011863" y="2778125"/>
            <a:ext cx="144462" cy="147638"/>
          </a:xfrm>
          <a:prstGeom prst="roundRect">
            <a:avLst/>
          </a:prstGeom>
          <a:ln>
            <a:solidFill>
              <a:schemeClr val="bg1">
                <a:lumMod val="85000"/>
              </a:schemeClr>
            </a:solidFill>
          </a:ln>
          <a:effectLst/>
        </p:spPr>
        <p:style>
          <a:lnRef idx="1">
            <a:schemeClr val="accent3"/>
          </a:lnRef>
          <a:fillRef idx="3">
            <a:schemeClr val="accent3"/>
          </a:fillRef>
          <a:effectRef idx="2">
            <a:schemeClr val="accent3"/>
          </a:effectRef>
          <a:fontRef idx="minor">
            <a:schemeClr val="lt1"/>
          </a:fontRef>
        </p:style>
        <p:txBody>
          <a:bodyPr anchor="ctr"/>
          <a:lstStyle/>
          <a:p>
            <a:pPr algn="ctr" fontAlgn="auto">
              <a:spcBef>
                <a:spcPts val="0"/>
              </a:spcBef>
              <a:spcAft>
                <a:spcPts val="0"/>
              </a:spcAft>
              <a:defRPr/>
            </a:pPr>
            <a:endParaRPr lang="en-GB"/>
          </a:p>
        </p:txBody>
      </p:sp>
      <p:sp>
        <p:nvSpPr>
          <p:cNvPr id="31750" name="TextBox 8"/>
          <p:cNvSpPr txBox="1">
            <a:spLocks noChangeArrowheads="1"/>
          </p:cNvSpPr>
          <p:nvPr/>
        </p:nvSpPr>
        <p:spPr bwMode="auto">
          <a:xfrm>
            <a:off x="6327775" y="2667000"/>
            <a:ext cx="12160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GB">
                <a:latin typeface="Calibri" pitchFamily="34" charset="0"/>
                <a:ea typeface="ＭＳ Ｐゴシック" pitchFamily="34" charset="-128"/>
              </a:rPr>
              <a:t>Data layers</a:t>
            </a:r>
          </a:p>
        </p:txBody>
      </p:sp>
      <p:sp>
        <p:nvSpPr>
          <p:cNvPr id="31751" name="AutoShape 2" descr="save image"/>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atin typeface="Calibri" pitchFamily="34" charset="0"/>
              <a:ea typeface="ＭＳ Ｐゴシック" pitchFamily="34" charset="-128"/>
            </a:endParaRPr>
          </a:p>
        </p:txBody>
      </p:sp>
      <p:sp>
        <p:nvSpPr>
          <p:cNvPr id="31752" name="AutoShape 4" descr="save image"/>
          <p:cNvSpPr>
            <a:spLocks noChangeAspect="1" noChangeArrowheads="1"/>
          </p:cNvSpPr>
          <p:nvPr/>
        </p:nvSpPr>
        <p:spPr bwMode="auto">
          <a:xfrm>
            <a:off x="307975" y="7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atin typeface="Calibri" pitchFamily="34" charset="0"/>
              <a:ea typeface="ＭＳ Ｐゴシック" pitchFamily="34" charset="-128"/>
            </a:endParaRPr>
          </a:p>
        </p:txBody>
      </p:sp>
      <p:pic>
        <p:nvPicPr>
          <p:cNvPr id="31753"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950" y="1422400"/>
            <a:ext cx="5630863" cy="3951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54" name="TextBox 11"/>
          <p:cNvSpPr txBox="1">
            <a:spLocks noChangeArrowheads="1"/>
          </p:cNvSpPr>
          <p:nvPr/>
        </p:nvSpPr>
        <p:spPr bwMode="auto">
          <a:xfrm>
            <a:off x="7015163" y="3203575"/>
            <a:ext cx="17303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GB">
                <a:latin typeface="Calibri" pitchFamily="34" charset="0"/>
                <a:ea typeface="ＭＳ Ｐゴシック" pitchFamily="34" charset="-128"/>
              </a:rPr>
              <a:t>Occurrence data</a:t>
            </a:r>
          </a:p>
        </p:txBody>
      </p:sp>
      <p:sp>
        <p:nvSpPr>
          <p:cNvPr id="31755" name="TextBox 13"/>
          <p:cNvSpPr txBox="1">
            <a:spLocks noChangeArrowheads="1"/>
          </p:cNvSpPr>
          <p:nvPr/>
        </p:nvSpPr>
        <p:spPr bwMode="auto">
          <a:xfrm>
            <a:off x="7015163" y="4275138"/>
            <a:ext cx="1779587"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GB">
                <a:latin typeface="Calibri" pitchFamily="34" charset="0"/>
                <a:ea typeface="ＭＳ Ｐゴシック" pitchFamily="34" charset="-128"/>
              </a:rPr>
              <a:t>Distribution data</a:t>
            </a:r>
          </a:p>
          <a:p>
            <a:pPr eaLnBrk="1" hangingPunct="1"/>
            <a:r>
              <a:rPr lang="en-GB" sz="1600" i="1">
                <a:latin typeface="Calibri" pitchFamily="34" charset="0"/>
                <a:ea typeface="ＭＳ Ｐゴシック" pitchFamily="34" charset="-128"/>
              </a:rPr>
              <a:t>TDWG regions</a:t>
            </a:r>
            <a:endParaRPr lang="en-GB" i="1">
              <a:latin typeface="Calibri" pitchFamily="34" charset="0"/>
              <a:ea typeface="ＭＳ Ｐゴシック" pitchFamily="34" charset="-128"/>
            </a:endParaRPr>
          </a:p>
        </p:txBody>
      </p:sp>
      <p:sp>
        <p:nvSpPr>
          <p:cNvPr id="31756" name="TextBox 14"/>
          <p:cNvSpPr txBox="1">
            <a:spLocks noChangeArrowheads="1"/>
          </p:cNvSpPr>
          <p:nvPr/>
        </p:nvSpPr>
        <p:spPr bwMode="auto">
          <a:xfrm>
            <a:off x="7015163" y="5592763"/>
            <a:ext cx="10874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GB">
                <a:latin typeface="Calibri" pitchFamily="34" charset="0"/>
                <a:ea typeface="ＭＳ Ｐゴシック" pitchFamily="34" charset="-128"/>
              </a:rPr>
              <a:t>GBIF data</a:t>
            </a:r>
          </a:p>
        </p:txBody>
      </p:sp>
      <p:grpSp>
        <p:nvGrpSpPr>
          <p:cNvPr id="31757" name="Group 15"/>
          <p:cNvGrpSpPr>
            <a:grpSpLocks/>
          </p:cNvGrpSpPr>
          <p:nvPr/>
        </p:nvGrpSpPr>
        <p:grpSpPr bwMode="auto">
          <a:xfrm>
            <a:off x="6491288" y="3194050"/>
            <a:ext cx="298450" cy="387350"/>
            <a:chOff x="5292080" y="2934236"/>
            <a:chExt cx="438137" cy="566772"/>
          </a:xfrm>
        </p:grpSpPr>
        <p:sp>
          <p:nvSpPr>
            <p:cNvPr id="13" name="Flowchart: Merge 12"/>
            <p:cNvSpPr/>
            <p:nvPr/>
          </p:nvSpPr>
          <p:spPr>
            <a:xfrm>
              <a:off x="5292080" y="3212976"/>
              <a:ext cx="72245" cy="72009"/>
            </a:xfrm>
            <a:prstGeom prst="flowChartMerge">
              <a:avLst/>
            </a:prstGeom>
          </p:spPr>
          <p:style>
            <a:lnRef idx="1">
              <a:schemeClr val="accent3"/>
            </a:lnRef>
            <a:fillRef idx="3">
              <a:schemeClr val="accent3"/>
            </a:fillRef>
            <a:effectRef idx="2">
              <a:schemeClr val="accent3"/>
            </a:effectRef>
            <a:fontRef idx="minor">
              <a:schemeClr val="lt1"/>
            </a:fontRef>
          </p:style>
          <p:txBody>
            <a:bodyPr anchor="ctr"/>
            <a:lstStyle/>
            <a:p>
              <a:pPr algn="ctr" fontAlgn="auto">
                <a:spcBef>
                  <a:spcPts val="0"/>
                </a:spcBef>
                <a:spcAft>
                  <a:spcPts val="0"/>
                </a:spcAft>
                <a:defRPr/>
              </a:pPr>
              <a:endParaRPr lang="en-GB"/>
            </a:p>
          </p:txBody>
        </p:sp>
        <p:sp>
          <p:nvSpPr>
            <p:cNvPr id="17" name="Flowchart: Merge 16"/>
            <p:cNvSpPr/>
            <p:nvPr/>
          </p:nvSpPr>
          <p:spPr>
            <a:xfrm>
              <a:off x="5443563" y="3068960"/>
              <a:ext cx="72247" cy="72009"/>
            </a:xfrm>
            <a:prstGeom prst="flowChartMerge">
              <a:avLst/>
            </a:prstGeom>
          </p:spPr>
          <p:style>
            <a:lnRef idx="1">
              <a:schemeClr val="accent3"/>
            </a:lnRef>
            <a:fillRef idx="3">
              <a:schemeClr val="accent3"/>
            </a:fillRef>
            <a:effectRef idx="2">
              <a:schemeClr val="accent3"/>
            </a:effectRef>
            <a:fontRef idx="minor">
              <a:schemeClr val="lt1"/>
            </a:fontRef>
          </p:style>
          <p:txBody>
            <a:bodyPr anchor="ctr"/>
            <a:lstStyle/>
            <a:p>
              <a:pPr algn="ctr" fontAlgn="auto">
                <a:spcBef>
                  <a:spcPts val="0"/>
                </a:spcBef>
                <a:spcAft>
                  <a:spcPts val="0"/>
                </a:spcAft>
                <a:defRPr/>
              </a:pPr>
              <a:endParaRPr lang="en-GB"/>
            </a:p>
          </p:txBody>
        </p:sp>
        <p:sp>
          <p:nvSpPr>
            <p:cNvPr id="18" name="Flowchart: Merge 17"/>
            <p:cNvSpPr/>
            <p:nvPr/>
          </p:nvSpPr>
          <p:spPr>
            <a:xfrm>
              <a:off x="5527461" y="3212976"/>
              <a:ext cx="72247" cy="72009"/>
            </a:xfrm>
            <a:prstGeom prst="flowChartMerge">
              <a:avLst/>
            </a:prstGeom>
          </p:spPr>
          <p:style>
            <a:lnRef idx="1">
              <a:schemeClr val="accent3"/>
            </a:lnRef>
            <a:fillRef idx="3">
              <a:schemeClr val="accent3"/>
            </a:fillRef>
            <a:effectRef idx="2">
              <a:schemeClr val="accent3"/>
            </a:effectRef>
            <a:fontRef idx="minor">
              <a:schemeClr val="lt1"/>
            </a:fontRef>
          </p:style>
          <p:txBody>
            <a:bodyPr anchor="ctr"/>
            <a:lstStyle/>
            <a:p>
              <a:pPr algn="ctr" fontAlgn="auto">
                <a:spcBef>
                  <a:spcPts val="0"/>
                </a:spcBef>
                <a:spcAft>
                  <a:spcPts val="0"/>
                </a:spcAft>
                <a:defRPr/>
              </a:pPr>
              <a:endParaRPr lang="en-GB"/>
            </a:p>
          </p:txBody>
        </p:sp>
        <p:sp>
          <p:nvSpPr>
            <p:cNvPr id="19" name="Flowchart: Merge 18"/>
            <p:cNvSpPr/>
            <p:nvPr/>
          </p:nvSpPr>
          <p:spPr>
            <a:xfrm>
              <a:off x="5657970" y="3103804"/>
              <a:ext cx="72247" cy="72007"/>
            </a:xfrm>
            <a:prstGeom prst="flowChartMerge">
              <a:avLst/>
            </a:prstGeom>
          </p:spPr>
          <p:style>
            <a:lnRef idx="1">
              <a:schemeClr val="accent3"/>
            </a:lnRef>
            <a:fillRef idx="3">
              <a:schemeClr val="accent3"/>
            </a:fillRef>
            <a:effectRef idx="2">
              <a:schemeClr val="accent3"/>
            </a:effectRef>
            <a:fontRef idx="minor">
              <a:schemeClr val="lt1"/>
            </a:fontRef>
          </p:style>
          <p:txBody>
            <a:bodyPr anchor="ctr"/>
            <a:lstStyle/>
            <a:p>
              <a:pPr algn="ctr" fontAlgn="auto">
                <a:spcBef>
                  <a:spcPts val="0"/>
                </a:spcBef>
                <a:spcAft>
                  <a:spcPts val="0"/>
                </a:spcAft>
                <a:defRPr/>
              </a:pPr>
              <a:endParaRPr lang="en-GB"/>
            </a:p>
          </p:txBody>
        </p:sp>
        <p:sp>
          <p:nvSpPr>
            <p:cNvPr id="20" name="Flowchart: Merge 19"/>
            <p:cNvSpPr/>
            <p:nvPr/>
          </p:nvSpPr>
          <p:spPr>
            <a:xfrm>
              <a:off x="5564750" y="2934236"/>
              <a:ext cx="69915" cy="72009"/>
            </a:xfrm>
            <a:prstGeom prst="flowChartMerge">
              <a:avLst/>
            </a:prstGeom>
          </p:spPr>
          <p:style>
            <a:lnRef idx="1">
              <a:schemeClr val="accent3"/>
            </a:lnRef>
            <a:fillRef idx="3">
              <a:schemeClr val="accent3"/>
            </a:fillRef>
            <a:effectRef idx="2">
              <a:schemeClr val="accent3"/>
            </a:effectRef>
            <a:fontRef idx="minor">
              <a:schemeClr val="lt1"/>
            </a:fontRef>
          </p:style>
          <p:txBody>
            <a:bodyPr anchor="ctr"/>
            <a:lstStyle/>
            <a:p>
              <a:pPr algn="ctr" fontAlgn="auto">
                <a:spcBef>
                  <a:spcPts val="0"/>
                </a:spcBef>
                <a:spcAft>
                  <a:spcPts val="0"/>
                </a:spcAft>
                <a:defRPr/>
              </a:pPr>
              <a:endParaRPr lang="en-GB"/>
            </a:p>
          </p:txBody>
        </p:sp>
        <p:sp>
          <p:nvSpPr>
            <p:cNvPr id="21" name="Flowchart: Merge 20"/>
            <p:cNvSpPr/>
            <p:nvPr/>
          </p:nvSpPr>
          <p:spPr>
            <a:xfrm>
              <a:off x="5657970" y="3319827"/>
              <a:ext cx="72247" cy="72009"/>
            </a:xfrm>
            <a:prstGeom prst="flowChartMerge">
              <a:avLst/>
            </a:prstGeom>
          </p:spPr>
          <p:style>
            <a:lnRef idx="1">
              <a:schemeClr val="accent3"/>
            </a:lnRef>
            <a:fillRef idx="3">
              <a:schemeClr val="accent3"/>
            </a:fillRef>
            <a:effectRef idx="2">
              <a:schemeClr val="accent3"/>
            </a:effectRef>
            <a:fontRef idx="minor">
              <a:schemeClr val="lt1"/>
            </a:fontRef>
          </p:style>
          <p:txBody>
            <a:bodyPr anchor="ctr"/>
            <a:lstStyle/>
            <a:p>
              <a:pPr algn="ctr" fontAlgn="auto">
                <a:spcBef>
                  <a:spcPts val="0"/>
                </a:spcBef>
                <a:spcAft>
                  <a:spcPts val="0"/>
                </a:spcAft>
                <a:defRPr/>
              </a:pPr>
              <a:endParaRPr lang="en-GB"/>
            </a:p>
          </p:txBody>
        </p:sp>
        <p:sp>
          <p:nvSpPr>
            <p:cNvPr id="22" name="Flowchart: Merge 21"/>
            <p:cNvSpPr/>
            <p:nvPr/>
          </p:nvSpPr>
          <p:spPr>
            <a:xfrm>
              <a:off x="5434241" y="3247820"/>
              <a:ext cx="72247" cy="72007"/>
            </a:xfrm>
            <a:prstGeom prst="flowChartMerge">
              <a:avLst/>
            </a:prstGeom>
          </p:spPr>
          <p:style>
            <a:lnRef idx="1">
              <a:schemeClr val="accent3"/>
            </a:lnRef>
            <a:fillRef idx="3">
              <a:schemeClr val="accent3"/>
            </a:fillRef>
            <a:effectRef idx="2">
              <a:schemeClr val="accent3"/>
            </a:effectRef>
            <a:fontRef idx="minor">
              <a:schemeClr val="lt1"/>
            </a:fontRef>
          </p:style>
          <p:txBody>
            <a:bodyPr anchor="ctr"/>
            <a:lstStyle/>
            <a:p>
              <a:pPr algn="ctr" fontAlgn="auto">
                <a:spcBef>
                  <a:spcPts val="0"/>
                </a:spcBef>
                <a:spcAft>
                  <a:spcPts val="0"/>
                </a:spcAft>
                <a:defRPr/>
              </a:pPr>
              <a:endParaRPr lang="en-GB"/>
            </a:p>
          </p:txBody>
        </p:sp>
        <p:sp>
          <p:nvSpPr>
            <p:cNvPr id="23" name="Flowchart: Merge 22"/>
            <p:cNvSpPr/>
            <p:nvPr/>
          </p:nvSpPr>
          <p:spPr>
            <a:xfrm>
              <a:off x="5504156" y="3429001"/>
              <a:ext cx="69915" cy="72007"/>
            </a:xfrm>
            <a:prstGeom prst="flowChartMerge">
              <a:avLst/>
            </a:prstGeom>
          </p:spPr>
          <p:style>
            <a:lnRef idx="1">
              <a:schemeClr val="accent3"/>
            </a:lnRef>
            <a:fillRef idx="3">
              <a:schemeClr val="accent3"/>
            </a:fillRef>
            <a:effectRef idx="2">
              <a:schemeClr val="accent3"/>
            </a:effectRef>
            <a:fontRef idx="minor">
              <a:schemeClr val="lt1"/>
            </a:fontRef>
          </p:style>
          <p:txBody>
            <a:bodyPr anchor="ctr"/>
            <a:lstStyle/>
            <a:p>
              <a:pPr algn="ctr" fontAlgn="auto">
                <a:spcBef>
                  <a:spcPts val="0"/>
                </a:spcBef>
                <a:spcAft>
                  <a:spcPts val="0"/>
                </a:spcAft>
                <a:defRPr/>
              </a:pPr>
              <a:endParaRPr lang="en-GB"/>
            </a:p>
          </p:txBody>
        </p:sp>
      </p:grpSp>
      <p:sp>
        <p:nvSpPr>
          <p:cNvPr id="24" name="Freeform 23"/>
          <p:cNvSpPr/>
          <p:nvPr/>
        </p:nvSpPr>
        <p:spPr>
          <a:xfrm>
            <a:off x="6475413" y="4275138"/>
            <a:ext cx="449262" cy="377825"/>
          </a:xfrm>
          <a:custGeom>
            <a:avLst/>
            <a:gdLst>
              <a:gd name="connsiteX0" fmla="*/ 190500 w 609600"/>
              <a:gd name="connsiteY0" fmla="*/ 0 h 514350"/>
              <a:gd name="connsiteX1" fmla="*/ 0 w 609600"/>
              <a:gd name="connsiteY1" fmla="*/ 209550 h 514350"/>
              <a:gd name="connsiteX2" fmla="*/ 14288 w 609600"/>
              <a:gd name="connsiteY2" fmla="*/ 390525 h 514350"/>
              <a:gd name="connsiteX3" fmla="*/ 142875 w 609600"/>
              <a:gd name="connsiteY3" fmla="*/ 514350 h 514350"/>
              <a:gd name="connsiteX4" fmla="*/ 404813 w 609600"/>
              <a:gd name="connsiteY4" fmla="*/ 390525 h 514350"/>
              <a:gd name="connsiteX5" fmla="*/ 495300 w 609600"/>
              <a:gd name="connsiteY5" fmla="*/ 419100 h 514350"/>
              <a:gd name="connsiteX6" fmla="*/ 609600 w 609600"/>
              <a:gd name="connsiteY6" fmla="*/ 223837 h 514350"/>
              <a:gd name="connsiteX7" fmla="*/ 419100 w 609600"/>
              <a:gd name="connsiteY7" fmla="*/ 57150 h 514350"/>
              <a:gd name="connsiteX8" fmla="*/ 190500 w 609600"/>
              <a:gd name="connsiteY8" fmla="*/ 0 h 514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9600" h="514350">
                <a:moveTo>
                  <a:pt x="190500" y="0"/>
                </a:moveTo>
                <a:lnTo>
                  <a:pt x="0" y="209550"/>
                </a:lnTo>
                <a:lnTo>
                  <a:pt x="14288" y="390525"/>
                </a:lnTo>
                <a:lnTo>
                  <a:pt x="142875" y="514350"/>
                </a:lnTo>
                <a:lnTo>
                  <a:pt x="404813" y="390525"/>
                </a:lnTo>
                <a:lnTo>
                  <a:pt x="495300" y="419100"/>
                </a:lnTo>
                <a:lnTo>
                  <a:pt x="609600" y="223837"/>
                </a:lnTo>
                <a:lnTo>
                  <a:pt x="419100" y="57150"/>
                </a:lnTo>
                <a:lnTo>
                  <a:pt x="190500" y="0"/>
                </a:lnTo>
                <a:close/>
              </a:path>
            </a:pathLst>
          </a:custGeom>
        </p:spPr>
        <p:style>
          <a:lnRef idx="1">
            <a:schemeClr val="accent3"/>
          </a:lnRef>
          <a:fillRef idx="3">
            <a:schemeClr val="accent3"/>
          </a:fillRef>
          <a:effectRef idx="2">
            <a:schemeClr val="accent3"/>
          </a:effectRef>
          <a:fontRef idx="minor">
            <a:schemeClr val="lt1"/>
          </a:fontRef>
        </p:style>
        <p:txBody>
          <a:bodyPr anchor="ctr"/>
          <a:lstStyle/>
          <a:p>
            <a:pPr algn="ctr" fontAlgn="auto">
              <a:spcBef>
                <a:spcPts val="0"/>
              </a:spcBef>
              <a:spcAft>
                <a:spcPts val="0"/>
              </a:spcAft>
              <a:defRPr/>
            </a:pPr>
            <a:endParaRPr lang="en-GB"/>
          </a:p>
        </p:txBody>
      </p:sp>
      <p:pic>
        <p:nvPicPr>
          <p:cNvPr id="31759"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18263" y="5473700"/>
            <a:ext cx="563562" cy="54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60" name="Title 1"/>
          <p:cNvSpPr>
            <a:spLocks/>
          </p:cNvSpPr>
          <p:nvPr/>
        </p:nvSpPr>
        <p:spPr bwMode="auto">
          <a:xfrm>
            <a:off x="457200" y="0"/>
            <a:ext cx="8686800" cy="620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r"/>
            <a:r>
              <a:rPr lang="en-GB" sz="3200" b="1">
                <a:latin typeface="Calibri" pitchFamily="34" charset="0"/>
              </a:rPr>
              <a:t>The main features</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2"/>
          <p:cNvSpPr>
            <a:spLocks noGrp="1" noChangeArrowheads="1"/>
          </p:cNvSpPr>
          <p:nvPr>
            <p:ph type="title" idx="4294967295"/>
          </p:nvPr>
        </p:nvSpPr>
        <p:spPr bwMode="auto">
          <a:xfrm>
            <a:off x="336550" y="631825"/>
            <a:ext cx="8807450" cy="492125"/>
          </a:xfrm>
          <a:prstGeom prst="rect">
            <a:avLst/>
          </a:prstGeom>
          <a:noFill/>
          <a:ln>
            <a:miter lim="800000"/>
            <a:headEnd/>
            <a:tailEnd/>
          </a:ln>
        </p:spPr>
        <p:txBody>
          <a:bodyPr/>
          <a:lstStyle/>
          <a:p>
            <a:r>
              <a:rPr lang="en-US" smtClean="0"/>
              <a:t>Example regional distribution</a:t>
            </a:r>
          </a:p>
        </p:txBody>
      </p:sp>
      <p:pic>
        <p:nvPicPr>
          <p:cNvPr id="52226" name="Picture 3" descr="Scratchpads regional distributio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692150"/>
            <a:ext cx="9144000" cy="5969000"/>
          </a:xfrm>
          <a:prstGeom prst="rect">
            <a:avLst/>
          </a:prstGeom>
          <a:noFill/>
          <a:ln w="9525">
            <a:noFill/>
            <a:miter lim="800000"/>
            <a:headEnd/>
            <a:tailEnd/>
          </a:ln>
        </p:spPr>
      </p:pic>
      <p:sp>
        <p:nvSpPr>
          <p:cNvPr id="52227" name="Title 1"/>
          <p:cNvSpPr>
            <a:spLocks/>
          </p:cNvSpPr>
          <p:nvPr/>
        </p:nvSpPr>
        <p:spPr bwMode="auto">
          <a:xfrm>
            <a:off x="457200" y="0"/>
            <a:ext cx="8686800" cy="620713"/>
          </a:xfrm>
          <a:prstGeom prst="rect">
            <a:avLst/>
          </a:prstGeom>
          <a:noFill/>
          <a:ln w="9525">
            <a:noFill/>
            <a:miter lim="800000"/>
            <a:headEnd/>
            <a:tailEnd/>
          </a:ln>
        </p:spPr>
        <p:txBody>
          <a:bodyPr anchor="ctr"/>
          <a:lstStyle/>
          <a:p>
            <a:pPr algn="r"/>
            <a:r>
              <a:rPr lang="en-GB" sz="4000">
                <a:latin typeface="Calibri" pitchFamily="34" charset="0"/>
              </a:rPr>
              <a:t>The main features</a:t>
            </a:r>
          </a:p>
        </p:txBody>
      </p:sp>
    </p:spTree>
    <p:extLst>
      <p:ext uri="{BB962C8B-B14F-4D97-AF65-F5344CB8AC3E}">
        <p14:creationId xmlns:p14="http://schemas.microsoft.com/office/powerpoint/2010/main" val="259808467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07950" y="1106488"/>
            <a:ext cx="5256213" cy="542925"/>
          </a:xfrm>
          <a:prstGeom prst="rect">
            <a:avLst/>
          </a:prstGeom>
        </p:spPr>
        <p:style>
          <a:lnRef idx="2">
            <a:schemeClr val="dk1">
              <a:shade val="50000"/>
            </a:schemeClr>
          </a:lnRef>
          <a:fillRef idx="1">
            <a:schemeClr val="dk1"/>
          </a:fillRef>
          <a:effectRef idx="0">
            <a:schemeClr val="dk1"/>
          </a:effectRef>
          <a:fontRef idx="minor">
            <a:schemeClr val="lt1"/>
          </a:fontRef>
        </p:style>
        <p:txBody>
          <a:bodyPr>
            <a:spAutoFit/>
          </a:bodyPr>
          <a:lstStyle/>
          <a:p>
            <a:pPr algn="ctr">
              <a:lnSpc>
                <a:spcPct val="170000"/>
              </a:lnSpc>
              <a:spcBef>
                <a:spcPct val="20000"/>
              </a:spcBef>
              <a:defRPr/>
            </a:pPr>
            <a:r>
              <a:rPr lang="en-US" sz="2000" b="1" dirty="0" smtClean="0">
                <a:solidFill>
                  <a:schemeClr val="bg1"/>
                </a:solidFill>
                <a:latin typeface="Arial" charset="0"/>
              </a:rPr>
              <a:t>Create phylogenetic trees</a:t>
            </a:r>
            <a:endParaRPr lang="en-US" sz="2000" b="1" dirty="0">
              <a:solidFill>
                <a:schemeClr val="bg1"/>
              </a:solidFill>
              <a:latin typeface="Arial" charset="0"/>
            </a:endParaRPr>
          </a:p>
        </p:txBody>
      </p:sp>
      <p:pic>
        <p:nvPicPr>
          <p:cNvPr id="1024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950" y="1772815"/>
            <a:ext cx="5505164" cy="47525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6311582" y="1590953"/>
            <a:ext cx="2800767" cy="369332"/>
          </a:xfrm>
          <a:prstGeom prst="rect">
            <a:avLst/>
          </a:prstGeom>
        </p:spPr>
        <p:txBody>
          <a:bodyPr wrap="none">
            <a:spAutoFit/>
          </a:bodyPr>
          <a:lstStyle/>
          <a:p>
            <a:r>
              <a:rPr lang="en-GB" dirty="0" smtClean="0"/>
              <a:t>Based on </a:t>
            </a:r>
            <a:r>
              <a:rPr lang="en-GB" dirty="0" err="1" smtClean="0"/>
              <a:t>Newick</a:t>
            </a:r>
            <a:r>
              <a:rPr lang="en-GB" dirty="0" smtClean="0"/>
              <a:t>/</a:t>
            </a:r>
            <a:r>
              <a:rPr lang="en-GB" dirty="0" err="1" smtClean="0"/>
              <a:t>NeXML</a:t>
            </a:r>
            <a:endParaRPr lang="en-GB" dirty="0"/>
          </a:p>
        </p:txBody>
      </p:sp>
      <p:sp>
        <p:nvSpPr>
          <p:cNvPr id="7" name="Rounded Rectangle 6"/>
          <p:cNvSpPr/>
          <p:nvPr/>
        </p:nvSpPr>
        <p:spPr>
          <a:xfrm>
            <a:off x="6084888" y="1701800"/>
            <a:ext cx="127000" cy="147638"/>
          </a:xfrm>
          <a:prstGeom prst="roundRect">
            <a:avLst/>
          </a:prstGeom>
          <a:ln>
            <a:solidFill>
              <a:schemeClr val="bg1">
                <a:lumMod val="85000"/>
              </a:schemeClr>
            </a:solidFill>
          </a:ln>
          <a:effectLst/>
        </p:spPr>
        <p:style>
          <a:lnRef idx="1">
            <a:schemeClr val="accent3"/>
          </a:lnRef>
          <a:fillRef idx="3">
            <a:schemeClr val="accent3"/>
          </a:fillRef>
          <a:effectRef idx="2">
            <a:schemeClr val="accent3"/>
          </a:effectRef>
          <a:fontRef idx="minor">
            <a:schemeClr val="lt1"/>
          </a:fontRef>
        </p:style>
        <p:txBody>
          <a:bodyPr anchor="ctr"/>
          <a:lstStyle/>
          <a:p>
            <a:pPr algn="ctr" fontAlgn="auto">
              <a:spcBef>
                <a:spcPts val="0"/>
              </a:spcBef>
              <a:spcAft>
                <a:spcPts val="0"/>
              </a:spcAft>
              <a:defRPr/>
            </a:pPr>
            <a:endParaRPr lang="en-GB"/>
          </a:p>
        </p:txBody>
      </p:sp>
      <p:sp>
        <p:nvSpPr>
          <p:cNvPr id="8" name="Rounded Rectangle 7"/>
          <p:cNvSpPr/>
          <p:nvPr/>
        </p:nvSpPr>
        <p:spPr>
          <a:xfrm>
            <a:off x="6084888" y="2276872"/>
            <a:ext cx="127000" cy="147638"/>
          </a:xfrm>
          <a:prstGeom prst="roundRect">
            <a:avLst/>
          </a:prstGeom>
          <a:ln>
            <a:solidFill>
              <a:schemeClr val="bg1">
                <a:lumMod val="85000"/>
              </a:schemeClr>
            </a:solidFill>
          </a:ln>
          <a:effectLst/>
        </p:spPr>
        <p:style>
          <a:lnRef idx="1">
            <a:schemeClr val="accent3"/>
          </a:lnRef>
          <a:fillRef idx="3">
            <a:schemeClr val="accent3"/>
          </a:fillRef>
          <a:effectRef idx="2">
            <a:schemeClr val="accent3"/>
          </a:effectRef>
          <a:fontRef idx="minor">
            <a:schemeClr val="lt1"/>
          </a:fontRef>
        </p:style>
        <p:txBody>
          <a:bodyPr anchor="ctr"/>
          <a:lstStyle/>
          <a:p>
            <a:pPr algn="ctr" fontAlgn="auto">
              <a:spcBef>
                <a:spcPts val="0"/>
              </a:spcBef>
              <a:spcAft>
                <a:spcPts val="0"/>
              </a:spcAft>
              <a:defRPr/>
            </a:pPr>
            <a:endParaRPr lang="en-GB"/>
          </a:p>
        </p:txBody>
      </p:sp>
      <p:sp>
        <p:nvSpPr>
          <p:cNvPr id="9" name="Rectangle 8"/>
          <p:cNvSpPr/>
          <p:nvPr/>
        </p:nvSpPr>
        <p:spPr>
          <a:xfrm>
            <a:off x="6298981" y="2166025"/>
            <a:ext cx="1693733" cy="369332"/>
          </a:xfrm>
          <a:prstGeom prst="rect">
            <a:avLst/>
          </a:prstGeom>
        </p:spPr>
        <p:txBody>
          <a:bodyPr wrap="none">
            <a:spAutoFit/>
          </a:bodyPr>
          <a:lstStyle/>
          <a:p>
            <a:r>
              <a:rPr lang="en-GB" dirty="0" smtClean="0"/>
              <a:t>Different views</a:t>
            </a:r>
            <a:endParaRPr lang="en-GB" dirty="0"/>
          </a:p>
        </p:txBody>
      </p:sp>
    </p:spTree>
    <p:extLst>
      <p:ext uri="{BB962C8B-B14F-4D97-AF65-F5344CB8AC3E}">
        <p14:creationId xmlns:p14="http://schemas.microsoft.com/office/powerpoint/2010/main" val="360594258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07950" y="981075"/>
            <a:ext cx="6551613" cy="400050"/>
          </a:xfrm>
          <a:prstGeom prst="rect">
            <a:avLst/>
          </a:prstGeom>
        </p:spPr>
        <p:style>
          <a:lnRef idx="2">
            <a:schemeClr val="dk1">
              <a:shade val="50000"/>
            </a:schemeClr>
          </a:lnRef>
          <a:fillRef idx="1">
            <a:schemeClr val="dk1"/>
          </a:fillRef>
          <a:effectRef idx="0">
            <a:schemeClr val="dk1"/>
          </a:effectRef>
          <a:fontRef idx="minor">
            <a:schemeClr val="lt1"/>
          </a:fontRef>
        </p:style>
        <p:txBody>
          <a:bodyPr>
            <a:spAutoFit/>
          </a:bodyPr>
          <a:lstStyle/>
          <a:p>
            <a:pPr algn="ctr">
              <a:defRPr/>
            </a:pPr>
            <a:r>
              <a:rPr lang="en-GB" sz="2000" b="1">
                <a:solidFill>
                  <a:srgbClr val="FFFFFF"/>
                </a:solidFill>
                <a:ea typeface="ＭＳ Ｐゴシック" pitchFamily="34" charset="-128"/>
              </a:rPr>
              <a:t>Character matrices – Key construction</a:t>
            </a:r>
          </a:p>
        </p:txBody>
      </p:sp>
      <p:sp>
        <p:nvSpPr>
          <p:cNvPr id="32771" name="TextBox 5"/>
          <p:cNvSpPr txBox="1">
            <a:spLocks noChangeArrowheads="1"/>
          </p:cNvSpPr>
          <p:nvPr/>
        </p:nvSpPr>
        <p:spPr bwMode="auto">
          <a:xfrm>
            <a:off x="2727325" y="5067300"/>
            <a:ext cx="366553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GB">
                <a:latin typeface="Calibri" pitchFamily="34" charset="0"/>
                <a:ea typeface="ＭＳ Ｐゴシック" pitchFamily="34" charset="-128"/>
              </a:rPr>
              <a:t>Quantitative or qualitative characters</a:t>
            </a:r>
          </a:p>
        </p:txBody>
      </p:sp>
      <p:sp>
        <p:nvSpPr>
          <p:cNvPr id="11" name="Rounded Rectangle 10"/>
          <p:cNvSpPr/>
          <p:nvPr/>
        </p:nvSpPr>
        <p:spPr>
          <a:xfrm>
            <a:off x="2411413" y="5178425"/>
            <a:ext cx="144462" cy="147638"/>
          </a:xfrm>
          <a:prstGeom prst="roundRect">
            <a:avLst/>
          </a:prstGeom>
          <a:ln>
            <a:solidFill>
              <a:schemeClr val="bg1">
                <a:lumMod val="85000"/>
              </a:schemeClr>
            </a:solidFill>
          </a:ln>
          <a:effectLst/>
        </p:spPr>
        <p:style>
          <a:lnRef idx="1">
            <a:schemeClr val="accent3"/>
          </a:lnRef>
          <a:fillRef idx="3">
            <a:schemeClr val="accent3"/>
          </a:fillRef>
          <a:effectRef idx="2">
            <a:schemeClr val="accent3"/>
          </a:effectRef>
          <a:fontRef idx="minor">
            <a:schemeClr val="lt1"/>
          </a:fontRef>
        </p:style>
        <p:txBody>
          <a:bodyPr anchor="ctr"/>
          <a:lstStyle/>
          <a:p>
            <a:pPr algn="ctr" fontAlgn="auto">
              <a:spcBef>
                <a:spcPts val="0"/>
              </a:spcBef>
              <a:spcAft>
                <a:spcPts val="0"/>
              </a:spcAft>
              <a:defRPr/>
            </a:pPr>
            <a:endParaRPr lang="en-GB"/>
          </a:p>
        </p:txBody>
      </p:sp>
      <p:sp>
        <p:nvSpPr>
          <p:cNvPr id="12" name="Rounded Rectangle 11"/>
          <p:cNvSpPr/>
          <p:nvPr/>
        </p:nvSpPr>
        <p:spPr>
          <a:xfrm>
            <a:off x="2411413" y="5745163"/>
            <a:ext cx="144462" cy="147637"/>
          </a:xfrm>
          <a:prstGeom prst="roundRect">
            <a:avLst/>
          </a:prstGeom>
          <a:ln>
            <a:solidFill>
              <a:schemeClr val="bg1">
                <a:lumMod val="85000"/>
              </a:schemeClr>
            </a:solidFill>
          </a:ln>
          <a:effectLst/>
        </p:spPr>
        <p:style>
          <a:lnRef idx="1">
            <a:schemeClr val="accent3"/>
          </a:lnRef>
          <a:fillRef idx="3">
            <a:schemeClr val="accent3"/>
          </a:fillRef>
          <a:effectRef idx="2">
            <a:schemeClr val="accent3"/>
          </a:effectRef>
          <a:fontRef idx="minor">
            <a:schemeClr val="lt1"/>
          </a:fontRef>
        </p:style>
        <p:txBody>
          <a:bodyPr anchor="ctr"/>
          <a:lstStyle/>
          <a:p>
            <a:pPr algn="ctr" fontAlgn="auto">
              <a:spcBef>
                <a:spcPts val="0"/>
              </a:spcBef>
              <a:spcAft>
                <a:spcPts val="0"/>
              </a:spcAft>
              <a:defRPr/>
            </a:pPr>
            <a:endParaRPr lang="en-GB"/>
          </a:p>
        </p:txBody>
      </p:sp>
      <p:sp>
        <p:nvSpPr>
          <p:cNvPr id="32774" name="TextBox 15"/>
          <p:cNvSpPr txBox="1">
            <a:spLocks noChangeArrowheads="1"/>
          </p:cNvSpPr>
          <p:nvPr/>
        </p:nvSpPr>
        <p:spPr bwMode="auto">
          <a:xfrm>
            <a:off x="2727325" y="5634038"/>
            <a:ext cx="24066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GB">
                <a:latin typeface="Calibri" pitchFamily="34" charset="0"/>
                <a:ea typeface="ＭＳ Ｐゴシック" pitchFamily="34" charset="-128"/>
              </a:rPr>
              <a:t>Auto generation of keys</a:t>
            </a:r>
          </a:p>
        </p:txBody>
      </p:sp>
      <p:sp>
        <p:nvSpPr>
          <p:cNvPr id="2" name="Rounded Rectangle 11"/>
          <p:cNvSpPr/>
          <p:nvPr/>
        </p:nvSpPr>
        <p:spPr>
          <a:xfrm>
            <a:off x="2411413" y="6334125"/>
            <a:ext cx="144462" cy="147638"/>
          </a:xfrm>
          <a:prstGeom prst="roundRect">
            <a:avLst/>
          </a:prstGeom>
          <a:ln>
            <a:solidFill>
              <a:schemeClr val="bg1">
                <a:lumMod val="85000"/>
              </a:schemeClr>
            </a:solidFill>
          </a:ln>
          <a:effectLst/>
        </p:spPr>
        <p:style>
          <a:lnRef idx="1">
            <a:schemeClr val="accent3"/>
          </a:lnRef>
          <a:fillRef idx="3">
            <a:schemeClr val="accent3"/>
          </a:fillRef>
          <a:effectRef idx="2">
            <a:schemeClr val="accent3"/>
          </a:effectRef>
          <a:fontRef idx="minor">
            <a:schemeClr val="lt1"/>
          </a:fontRef>
        </p:style>
        <p:txBody>
          <a:bodyPr anchor="ctr"/>
          <a:lstStyle/>
          <a:p>
            <a:pPr algn="ctr" fontAlgn="auto">
              <a:spcBef>
                <a:spcPts val="0"/>
              </a:spcBef>
              <a:spcAft>
                <a:spcPts val="0"/>
              </a:spcAft>
              <a:defRPr/>
            </a:pPr>
            <a:endParaRPr lang="en-GB"/>
          </a:p>
        </p:txBody>
      </p:sp>
      <p:sp>
        <p:nvSpPr>
          <p:cNvPr id="32776" name="TextBox 15"/>
          <p:cNvSpPr txBox="1">
            <a:spLocks noChangeArrowheads="1"/>
          </p:cNvSpPr>
          <p:nvPr/>
        </p:nvSpPr>
        <p:spPr bwMode="auto">
          <a:xfrm>
            <a:off x="2727325" y="6211888"/>
            <a:ext cx="37211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GB">
                <a:latin typeface="Calibri" pitchFamily="34" charset="0"/>
                <a:ea typeface="ＭＳ Ｐゴシック" pitchFamily="34" charset="-128"/>
              </a:rPr>
              <a:t>Taxon based matrices </a:t>
            </a:r>
          </a:p>
          <a:p>
            <a:pPr eaLnBrk="1" hangingPunct="1"/>
            <a:r>
              <a:rPr lang="en-GB" i="1">
                <a:latin typeface="Calibri" pitchFamily="34" charset="0"/>
                <a:ea typeface="ＭＳ Ｐゴシック" pitchFamily="34" charset="-128"/>
              </a:rPr>
              <a:t>[Specimens based character matrices]</a:t>
            </a:r>
          </a:p>
        </p:txBody>
      </p:sp>
      <p:sp>
        <p:nvSpPr>
          <p:cNvPr id="32777" name="Title 1"/>
          <p:cNvSpPr>
            <a:spLocks/>
          </p:cNvSpPr>
          <p:nvPr/>
        </p:nvSpPr>
        <p:spPr bwMode="auto">
          <a:xfrm>
            <a:off x="457200" y="0"/>
            <a:ext cx="8686800" cy="620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r"/>
            <a:r>
              <a:rPr lang="en-GB" sz="3200" b="1">
                <a:latin typeface="Calibri" pitchFamily="34" charset="0"/>
              </a:rPr>
              <a:t>The main features</a:t>
            </a:r>
          </a:p>
        </p:txBody>
      </p:sp>
      <p:pic>
        <p:nvPicPr>
          <p:cNvPr id="32778" name="Picture 1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39975" y="1557338"/>
            <a:ext cx="4248150" cy="3468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9" name="Picture 1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388" y="1484313"/>
            <a:ext cx="1935162" cy="475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07950" y="1116013"/>
            <a:ext cx="5630863" cy="584200"/>
          </a:xfrm>
          <a:prstGeom prst="rect">
            <a:avLst/>
          </a:prstGeom>
        </p:spPr>
        <p:style>
          <a:lnRef idx="2">
            <a:schemeClr val="dk1">
              <a:shade val="50000"/>
            </a:schemeClr>
          </a:lnRef>
          <a:fillRef idx="1">
            <a:schemeClr val="dk1"/>
          </a:fillRef>
          <a:effectRef idx="0">
            <a:schemeClr val="dk1"/>
          </a:effectRef>
          <a:fontRef idx="minor">
            <a:schemeClr val="lt1"/>
          </a:fontRef>
        </p:style>
        <p:txBody>
          <a:bodyPr>
            <a:spAutoFit/>
          </a:bodyPr>
          <a:lstStyle/>
          <a:p>
            <a:pPr algn="ctr">
              <a:lnSpc>
                <a:spcPct val="170000"/>
              </a:lnSpc>
              <a:spcBef>
                <a:spcPct val="20000"/>
              </a:spcBef>
              <a:defRPr/>
            </a:pPr>
            <a:r>
              <a:rPr lang="en-US" b="1">
                <a:solidFill>
                  <a:schemeClr val="bg1"/>
                </a:solidFill>
                <a:latin typeface="Arial" charset="0"/>
              </a:rPr>
              <a:t>Media handling</a:t>
            </a:r>
          </a:p>
        </p:txBody>
      </p:sp>
      <p:pic>
        <p:nvPicPr>
          <p:cNvPr id="33795" name="Picture 12"/>
          <p:cNvPicPr>
            <a:picLocks noChangeAspect="1" noChangeArrowheads="1"/>
          </p:cNvPicPr>
          <p:nvPr/>
        </p:nvPicPr>
        <p:blipFill>
          <a:blip r:embed="rId2" cstate="print">
            <a:extLst>
              <a:ext uri="{28A0092B-C50C-407E-A947-70E740481C1C}">
                <a14:useLocalDpi xmlns:a14="http://schemas.microsoft.com/office/drawing/2010/main" val="0"/>
              </a:ext>
            </a:extLst>
          </a:blip>
          <a:srcRect l="34505" t="27365" r="9041" b="12587"/>
          <a:stretch>
            <a:fillRect/>
          </a:stretch>
        </p:blipFill>
        <p:spPr bwMode="auto">
          <a:xfrm>
            <a:off x="106363" y="1773238"/>
            <a:ext cx="5618162" cy="335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6" name="Content Placeholder 2"/>
          <p:cNvSpPr>
            <a:spLocks/>
          </p:cNvSpPr>
          <p:nvPr/>
        </p:nvSpPr>
        <p:spPr bwMode="auto">
          <a:xfrm>
            <a:off x="6265863" y="1747838"/>
            <a:ext cx="3851275" cy="420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nSpc>
                <a:spcPct val="170000"/>
              </a:lnSpc>
              <a:spcBef>
                <a:spcPct val="20000"/>
              </a:spcBef>
            </a:pPr>
            <a:r>
              <a:rPr lang="en-US" sz="2400" b="1" dirty="0">
                <a:latin typeface="Calibri" pitchFamily="34" charset="0"/>
                <a:ea typeface="ＭＳ Ｐゴシック" pitchFamily="34" charset="-128"/>
              </a:rPr>
              <a:t>Bulk upload </a:t>
            </a:r>
          </a:p>
          <a:p>
            <a:pPr marL="342900" indent="-342900">
              <a:lnSpc>
                <a:spcPct val="170000"/>
              </a:lnSpc>
              <a:spcBef>
                <a:spcPct val="20000"/>
              </a:spcBef>
            </a:pPr>
            <a:r>
              <a:rPr lang="en-US" sz="2400" b="1" dirty="0">
                <a:latin typeface="Calibri" pitchFamily="34" charset="0"/>
                <a:ea typeface="ＭＳ Ｐゴシック" pitchFamily="34" charset="-128"/>
              </a:rPr>
              <a:t>Metadata </a:t>
            </a:r>
            <a:endParaRPr lang="en-US" sz="2400" b="1" dirty="0" smtClean="0">
              <a:latin typeface="Calibri" pitchFamily="34" charset="0"/>
              <a:ea typeface="ＭＳ Ｐゴシック" pitchFamily="34" charset="-128"/>
            </a:endParaRPr>
          </a:p>
          <a:p>
            <a:pPr marL="342900" indent="-342900">
              <a:lnSpc>
                <a:spcPct val="170000"/>
              </a:lnSpc>
              <a:spcBef>
                <a:spcPct val="20000"/>
              </a:spcBef>
            </a:pPr>
            <a:r>
              <a:rPr lang="en-US" sz="2000" b="1" dirty="0" smtClean="0">
                <a:latin typeface="Calibri" pitchFamily="34" charset="0"/>
                <a:ea typeface="ＭＳ Ｐゴシック" pitchFamily="34" charset="-128"/>
              </a:rPr>
              <a:t>(EXIF &amp; </a:t>
            </a:r>
            <a:r>
              <a:rPr lang="en-US" sz="2000" b="1" dirty="0" err="1" smtClean="0">
                <a:latin typeface="Calibri" pitchFamily="34" charset="0"/>
                <a:ea typeface="ＭＳ Ｐゴシック" pitchFamily="34" charset="-128"/>
              </a:rPr>
              <a:t>Audobon</a:t>
            </a:r>
            <a:r>
              <a:rPr lang="en-US" sz="2000" b="1" dirty="0" smtClean="0">
                <a:latin typeface="Calibri" pitchFamily="34" charset="0"/>
                <a:ea typeface="ＭＳ Ｐゴシック" pitchFamily="34" charset="-128"/>
              </a:rPr>
              <a:t> </a:t>
            </a:r>
            <a:r>
              <a:rPr lang="en-US" sz="2000" b="1" dirty="0" smtClean="0">
                <a:latin typeface="Calibri" pitchFamily="34" charset="0"/>
                <a:ea typeface="ＭＳ Ｐゴシック" pitchFamily="34" charset="-128"/>
              </a:rPr>
              <a:t>core)</a:t>
            </a:r>
            <a:endParaRPr lang="en-US" sz="2000" b="1" dirty="0">
              <a:latin typeface="Calibri" pitchFamily="34" charset="0"/>
              <a:ea typeface="ＭＳ Ｐゴシック" pitchFamily="34" charset="-128"/>
            </a:endParaRPr>
          </a:p>
          <a:p>
            <a:pPr marL="342900" indent="-342900">
              <a:lnSpc>
                <a:spcPct val="170000"/>
              </a:lnSpc>
              <a:spcBef>
                <a:spcPct val="20000"/>
              </a:spcBef>
            </a:pPr>
            <a:r>
              <a:rPr lang="en-US" sz="2400" b="1" dirty="0">
                <a:latin typeface="Calibri" pitchFamily="34" charset="0"/>
                <a:ea typeface="ＭＳ Ｐゴシック" pitchFamily="34" charset="-128"/>
              </a:rPr>
              <a:t>Media galleries</a:t>
            </a:r>
          </a:p>
        </p:txBody>
      </p:sp>
      <p:sp>
        <p:nvSpPr>
          <p:cNvPr id="11" name="Rounded Rectangle 10"/>
          <p:cNvSpPr/>
          <p:nvPr/>
        </p:nvSpPr>
        <p:spPr>
          <a:xfrm>
            <a:off x="5976938" y="2108200"/>
            <a:ext cx="144462" cy="147638"/>
          </a:xfrm>
          <a:prstGeom prst="roundRect">
            <a:avLst/>
          </a:prstGeom>
          <a:ln>
            <a:solidFill>
              <a:schemeClr val="bg1">
                <a:lumMod val="85000"/>
              </a:schemeClr>
            </a:solidFill>
          </a:ln>
          <a:effectLst/>
        </p:spPr>
        <p:style>
          <a:lnRef idx="1">
            <a:schemeClr val="accent3"/>
          </a:lnRef>
          <a:fillRef idx="3">
            <a:schemeClr val="accent3"/>
          </a:fillRef>
          <a:effectRef idx="2">
            <a:schemeClr val="accent3"/>
          </a:effectRef>
          <a:fontRef idx="minor">
            <a:schemeClr val="lt1"/>
          </a:fontRef>
        </p:style>
        <p:txBody>
          <a:bodyPr anchor="ctr"/>
          <a:lstStyle/>
          <a:p>
            <a:pPr algn="ctr" fontAlgn="auto">
              <a:spcBef>
                <a:spcPts val="0"/>
              </a:spcBef>
              <a:spcAft>
                <a:spcPts val="0"/>
              </a:spcAft>
              <a:defRPr/>
            </a:pPr>
            <a:endParaRPr lang="en-GB"/>
          </a:p>
        </p:txBody>
      </p:sp>
      <p:sp>
        <p:nvSpPr>
          <p:cNvPr id="2" name="Rounded Rectangle 10"/>
          <p:cNvSpPr/>
          <p:nvPr/>
        </p:nvSpPr>
        <p:spPr>
          <a:xfrm>
            <a:off x="5976938" y="2827338"/>
            <a:ext cx="144462" cy="147637"/>
          </a:xfrm>
          <a:prstGeom prst="roundRect">
            <a:avLst/>
          </a:prstGeom>
          <a:ln>
            <a:solidFill>
              <a:schemeClr val="bg1">
                <a:lumMod val="85000"/>
              </a:schemeClr>
            </a:solidFill>
          </a:ln>
          <a:effectLst/>
        </p:spPr>
        <p:style>
          <a:lnRef idx="1">
            <a:schemeClr val="accent3"/>
          </a:lnRef>
          <a:fillRef idx="3">
            <a:schemeClr val="accent3"/>
          </a:fillRef>
          <a:effectRef idx="2">
            <a:schemeClr val="accent3"/>
          </a:effectRef>
          <a:fontRef idx="minor">
            <a:schemeClr val="lt1"/>
          </a:fontRef>
        </p:style>
        <p:txBody>
          <a:bodyPr anchor="ctr"/>
          <a:lstStyle/>
          <a:p>
            <a:pPr algn="ctr" fontAlgn="auto">
              <a:spcBef>
                <a:spcPts val="0"/>
              </a:spcBef>
              <a:spcAft>
                <a:spcPts val="0"/>
              </a:spcAft>
              <a:defRPr/>
            </a:pPr>
            <a:endParaRPr lang="en-GB"/>
          </a:p>
        </p:txBody>
      </p:sp>
      <p:sp>
        <p:nvSpPr>
          <p:cNvPr id="3" name="Rounded Rectangle 10"/>
          <p:cNvSpPr/>
          <p:nvPr/>
        </p:nvSpPr>
        <p:spPr>
          <a:xfrm>
            <a:off x="6005513" y="4071739"/>
            <a:ext cx="144462" cy="147638"/>
          </a:xfrm>
          <a:prstGeom prst="roundRect">
            <a:avLst/>
          </a:prstGeom>
          <a:ln>
            <a:solidFill>
              <a:schemeClr val="bg1">
                <a:lumMod val="85000"/>
              </a:schemeClr>
            </a:solidFill>
          </a:ln>
          <a:effectLst/>
        </p:spPr>
        <p:style>
          <a:lnRef idx="1">
            <a:schemeClr val="accent3"/>
          </a:lnRef>
          <a:fillRef idx="3">
            <a:schemeClr val="accent3"/>
          </a:fillRef>
          <a:effectRef idx="2">
            <a:schemeClr val="accent3"/>
          </a:effectRef>
          <a:fontRef idx="minor">
            <a:schemeClr val="lt1"/>
          </a:fontRef>
        </p:style>
        <p:txBody>
          <a:bodyPr anchor="ctr"/>
          <a:lstStyle/>
          <a:p>
            <a:pPr algn="ctr" fontAlgn="auto">
              <a:spcBef>
                <a:spcPts val="0"/>
              </a:spcBef>
              <a:spcAft>
                <a:spcPts val="0"/>
              </a:spcAft>
              <a:defRPr/>
            </a:pPr>
            <a:endParaRPr lang="en-GB"/>
          </a:p>
        </p:txBody>
      </p:sp>
      <p:sp>
        <p:nvSpPr>
          <p:cNvPr id="33800" name="Title 1"/>
          <p:cNvSpPr>
            <a:spLocks/>
          </p:cNvSpPr>
          <p:nvPr/>
        </p:nvSpPr>
        <p:spPr bwMode="auto">
          <a:xfrm>
            <a:off x="457200" y="0"/>
            <a:ext cx="8686800" cy="620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r"/>
            <a:r>
              <a:rPr lang="en-GB" sz="3200" b="1">
                <a:latin typeface="Calibri" pitchFamily="34" charset="0"/>
              </a:rPr>
              <a:t>The main features</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07950" y="1106488"/>
            <a:ext cx="5256213" cy="542925"/>
          </a:xfrm>
          <a:prstGeom prst="rect">
            <a:avLst/>
          </a:prstGeom>
        </p:spPr>
        <p:style>
          <a:lnRef idx="2">
            <a:schemeClr val="dk1">
              <a:shade val="50000"/>
            </a:schemeClr>
          </a:lnRef>
          <a:fillRef idx="1">
            <a:schemeClr val="dk1"/>
          </a:fillRef>
          <a:effectRef idx="0">
            <a:schemeClr val="dk1"/>
          </a:effectRef>
          <a:fontRef idx="minor">
            <a:schemeClr val="lt1"/>
          </a:fontRef>
        </p:style>
        <p:txBody>
          <a:bodyPr>
            <a:spAutoFit/>
          </a:bodyPr>
          <a:lstStyle/>
          <a:p>
            <a:pPr algn="ctr">
              <a:lnSpc>
                <a:spcPct val="170000"/>
              </a:lnSpc>
              <a:spcBef>
                <a:spcPct val="20000"/>
              </a:spcBef>
              <a:defRPr/>
            </a:pPr>
            <a:r>
              <a:rPr lang="en-US" sz="2000" b="1" dirty="0">
                <a:solidFill>
                  <a:schemeClr val="bg1"/>
                </a:solidFill>
                <a:latin typeface="Arial" charset="0"/>
              </a:rPr>
              <a:t>Generation of custom pages</a:t>
            </a:r>
          </a:p>
        </p:txBody>
      </p:sp>
      <p:pic>
        <p:nvPicPr>
          <p:cNvPr id="35843"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2713" y="1773238"/>
            <a:ext cx="5294312" cy="346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4" name="Text Box 6"/>
          <p:cNvSpPr txBox="1">
            <a:spLocks noChangeArrowheads="1"/>
          </p:cNvSpPr>
          <p:nvPr/>
        </p:nvSpPr>
        <p:spPr bwMode="auto">
          <a:xfrm>
            <a:off x="6732588" y="2060575"/>
            <a:ext cx="2212975" cy="301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GB" sz="2400" b="1"/>
              <a:t>Tagged or not</a:t>
            </a:r>
          </a:p>
          <a:p>
            <a:pPr eaLnBrk="1" hangingPunct="1"/>
            <a:endParaRPr lang="en-GB" sz="2400" b="1"/>
          </a:p>
          <a:p>
            <a:pPr eaLnBrk="1" hangingPunct="1"/>
            <a:r>
              <a:rPr lang="en-GB" sz="2400" b="1"/>
              <a:t>External RSS</a:t>
            </a:r>
          </a:p>
          <a:p>
            <a:pPr eaLnBrk="1" hangingPunct="1"/>
            <a:endParaRPr lang="en-GB" sz="2400" b="1"/>
          </a:p>
          <a:p>
            <a:pPr eaLnBrk="1" hangingPunct="1"/>
            <a:r>
              <a:rPr lang="en-GB" sz="2400" b="1"/>
              <a:t>Twitter feeds</a:t>
            </a:r>
          </a:p>
          <a:p>
            <a:pPr eaLnBrk="1" hangingPunct="1"/>
            <a:endParaRPr lang="en-GB" sz="2400" b="1"/>
          </a:p>
          <a:p>
            <a:pPr eaLnBrk="1" hangingPunct="1"/>
            <a:r>
              <a:rPr lang="en-GB" sz="2400" b="1"/>
              <a:t>Media files</a:t>
            </a:r>
          </a:p>
          <a:p>
            <a:pPr eaLnBrk="1" hangingPunct="1"/>
            <a:endParaRPr lang="en-GB" sz="2400" b="1"/>
          </a:p>
        </p:txBody>
      </p:sp>
      <p:sp>
        <p:nvSpPr>
          <p:cNvPr id="11" name="Rounded Rectangle 10"/>
          <p:cNvSpPr/>
          <p:nvPr/>
        </p:nvSpPr>
        <p:spPr>
          <a:xfrm>
            <a:off x="6372225" y="2205038"/>
            <a:ext cx="144463" cy="147637"/>
          </a:xfrm>
          <a:prstGeom prst="roundRect">
            <a:avLst/>
          </a:prstGeom>
          <a:ln>
            <a:solidFill>
              <a:schemeClr val="bg1">
                <a:lumMod val="85000"/>
              </a:schemeClr>
            </a:solidFill>
          </a:ln>
          <a:effectLst/>
        </p:spPr>
        <p:style>
          <a:lnRef idx="1">
            <a:schemeClr val="accent3"/>
          </a:lnRef>
          <a:fillRef idx="3">
            <a:schemeClr val="accent3"/>
          </a:fillRef>
          <a:effectRef idx="2">
            <a:schemeClr val="accent3"/>
          </a:effectRef>
          <a:fontRef idx="minor">
            <a:schemeClr val="lt1"/>
          </a:fontRef>
        </p:style>
        <p:txBody>
          <a:bodyPr anchor="ctr"/>
          <a:lstStyle/>
          <a:p>
            <a:pPr algn="ctr" fontAlgn="auto">
              <a:spcBef>
                <a:spcPts val="0"/>
              </a:spcBef>
              <a:spcAft>
                <a:spcPts val="0"/>
              </a:spcAft>
              <a:defRPr/>
            </a:pPr>
            <a:endParaRPr lang="en-GB"/>
          </a:p>
        </p:txBody>
      </p:sp>
      <p:sp>
        <p:nvSpPr>
          <p:cNvPr id="2" name="Rounded Rectangle 10"/>
          <p:cNvSpPr/>
          <p:nvPr/>
        </p:nvSpPr>
        <p:spPr>
          <a:xfrm>
            <a:off x="6372225" y="2924175"/>
            <a:ext cx="144463" cy="147638"/>
          </a:xfrm>
          <a:prstGeom prst="roundRect">
            <a:avLst/>
          </a:prstGeom>
          <a:ln>
            <a:solidFill>
              <a:schemeClr val="bg1">
                <a:lumMod val="85000"/>
              </a:schemeClr>
            </a:solidFill>
          </a:ln>
          <a:effectLst/>
        </p:spPr>
        <p:style>
          <a:lnRef idx="1">
            <a:schemeClr val="accent3"/>
          </a:lnRef>
          <a:fillRef idx="3">
            <a:schemeClr val="accent3"/>
          </a:fillRef>
          <a:effectRef idx="2">
            <a:schemeClr val="accent3"/>
          </a:effectRef>
          <a:fontRef idx="minor">
            <a:schemeClr val="lt1"/>
          </a:fontRef>
        </p:style>
        <p:txBody>
          <a:bodyPr anchor="ctr"/>
          <a:lstStyle/>
          <a:p>
            <a:pPr algn="ctr" fontAlgn="auto">
              <a:spcBef>
                <a:spcPts val="0"/>
              </a:spcBef>
              <a:spcAft>
                <a:spcPts val="0"/>
              </a:spcAft>
              <a:defRPr/>
            </a:pPr>
            <a:endParaRPr lang="en-GB"/>
          </a:p>
        </p:txBody>
      </p:sp>
      <p:sp>
        <p:nvSpPr>
          <p:cNvPr id="3" name="Rounded Rectangle 10"/>
          <p:cNvSpPr/>
          <p:nvPr/>
        </p:nvSpPr>
        <p:spPr>
          <a:xfrm>
            <a:off x="6372225" y="3643313"/>
            <a:ext cx="144463" cy="147637"/>
          </a:xfrm>
          <a:prstGeom prst="roundRect">
            <a:avLst/>
          </a:prstGeom>
          <a:ln>
            <a:solidFill>
              <a:schemeClr val="bg1">
                <a:lumMod val="85000"/>
              </a:schemeClr>
            </a:solidFill>
          </a:ln>
          <a:effectLst/>
        </p:spPr>
        <p:style>
          <a:lnRef idx="1">
            <a:schemeClr val="accent3"/>
          </a:lnRef>
          <a:fillRef idx="3">
            <a:schemeClr val="accent3"/>
          </a:fillRef>
          <a:effectRef idx="2">
            <a:schemeClr val="accent3"/>
          </a:effectRef>
          <a:fontRef idx="minor">
            <a:schemeClr val="lt1"/>
          </a:fontRef>
        </p:style>
        <p:txBody>
          <a:bodyPr anchor="ctr"/>
          <a:lstStyle/>
          <a:p>
            <a:pPr algn="ctr" fontAlgn="auto">
              <a:spcBef>
                <a:spcPts val="0"/>
              </a:spcBef>
              <a:spcAft>
                <a:spcPts val="0"/>
              </a:spcAft>
              <a:defRPr/>
            </a:pPr>
            <a:endParaRPr lang="en-GB"/>
          </a:p>
        </p:txBody>
      </p:sp>
      <p:sp>
        <p:nvSpPr>
          <p:cNvPr id="5" name="Rounded Rectangle 10"/>
          <p:cNvSpPr/>
          <p:nvPr/>
        </p:nvSpPr>
        <p:spPr>
          <a:xfrm>
            <a:off x="6372225" y="4362450"/>
            <a:ext cx="144463" cy="147638"/>
          </a:xfrm>
          <a:prstGeom prst="roundRect">
            <a:avLst/>
          </a:prstGeom>
          <a:ln>
            <a:solidFill>
              <a:schemeClr val="bg1">
                <a:lumMod val="85000"/>
              </a:schemeClr>
            </a:solidFill>
          </a:ln>
          <a:effectLst/>
        </p:spPr>
        <p:style>
          <a:lnRef idx="1">
            <a:schemeClr val="accent3"/>
          </a:lnRef>
          <a:fillRef idx="3">
            <a:schemeClr val="accent3"/>
          </a:fillRef>
          <a:effectRef idx="2">
            <a:schemeClr val="accent3"/>
          </a:effectRef>
          <a:fontRef idx="minor">
            <a:schemeClr val="lt1"/>
          </a:fontRef>
        </p:style>
        <p:txBody>
          <a:bodyPr anchor="ctr"/>
          <a:lstStyle/>
          <a:p>
            <a:pPr algn="ctr" fontAlgn="auto">
              <a:spcBef>
                <a:spcPts val="0"/>
              </a:spcBef>
              <a:spcAft>
                <a:spcPts val="0"/>
              </a:spcAft>
              <a:defRPr/>
            </a:pPr>
            <a:endParaRPr lang="en-GB"/>
          </a:p>
        </p:txBody>
      </p:sp>
      <p:sp>
        <p:nvSpPr>
          <p:cNvPr id="35849" name="Title 1"/>
          <p:cNvSpPr>
            <a:spLocks/>
          </p:cNvSpPr>
          <p:nvPr/>
        </p:nvSpPr>
        <p:spPr bwMode="auto">
          <a:xfrm>
            <a:off x="457200" y="0"/>
            <a:ext cx="8686800" cy="620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r"/>
            <a:r>
              <a:rPr lang="en-GB" sz="3200" b="1">
                <a:latin typeface="Calibri" pitchFamily="34" charset="0"/>
              </a:rPr>
              <a:t>The main features</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2" y="1699847"/>
            <a:ext cx="4608512" cy="43934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755575" y="908720"/>
            <a:ext cx="2108269" cy="369332"/>
          </a:xfrm>
          <a:prstGeom prst="rect">
            <a:avLst/>
          </a:prstGeom>
          <a:noFill/>
        </p:spPr>
        <p:txBody>
          <a:bodyPr wrap="none" rtlCol="0">
            <a:spAutoFit/>
          </a:bodyPr>
          <a:lstStyle/>
          <a:p>
            <a:r>
              <a:rPr lang="en-GB" dirty="0" smtClean="0"/>
              <a:t>On the other hand:</a:t>
            </a:r>
            <a:endParaRPr lang="en-GB" dirty="0"/>
          </a:p>
        </p:txBody>
      </p:sp>
      <p:sp>
        <p:nvSpPr>
          <p:cNvPr id="7" name="TextBox 6"/>
          <p:cNvSpPr txBox="1"/>
          <p:nvPr/>
        </p:nvSpPr>
        <p:spPr>
          <a:xfrm>
            <a:off x="4572000" y="1480344"/>
            <a:ext cx="4504759" cy="1415772"/>
          </a:xfrm>
          <a:prstGeom prst="rect">
            <a:avLst/>
          </a:prstGeom>
          <a:noFill/>
        </p:spPr>
        <p:txBody>
          <a:bodyPr wrap="none" rtlCol="0">
            <a:spAutoFit/>
          </a:bodyPr>
          <a:lstStyle/>
          <a:p>
            <a:r>
              <a:rPr lang="en-GB" dirty="0" smtClean="0"/>
              <a:t>Estimates of </a:t>
            </a:r>
          </a:p>
          <a:p>
            <a:r>
              <a:rPr lang="en-GB" sz="4000" dirty="0" smtClean="0"/>
              <a:t>7.5</a:t>
            </a:r>
            <a:r>
              <a:rPr lang="en-GB" sz="3200" dirty="0" smtClean="0"/>
              <a:t> million species</a:t>
            </a:r>
            <a:r>
              <a:rPr lang="en-GB" sz="2000" dirty="0" smtClean="0"/>
              <a:t> </a:t>
            </a:r>
          </a:p>
          <a:p>
            <a:r>
              <a:rPr lang="en-GB" sz="2000" dirty="0"/>
              <a:t>	</a:t>
            </a:r>
            <a:r>
              <a:rPr lang="en-GB" sz="2000" dirty="0" smtClean="0"/>
              <a:t>	</a:t>
            </a:r>
            <a:r>
              <a:rPr lang="en-GB" dirty="0" smtClean="0"/>
              <a:t>still </a:t>
            </a:r>
            <a:r>
              <a:rPr lang="en-GB" sz="2800" dirty="0" smtClean="0"/>
              <a:t>undescribed</a:t>
            </a:r>
            <a:r>
              <a:rPr lang="en-GB" sz="2400" baseline="30000" dirty="0" smtClean="0"/>
              <a:t>1</a:t>
            </a:r>
            <a:endParaRPr lang="en-GB" baseline="30000" dirty="0"/>
          </a:p>
        </p:txBody>
      </p:sp>
      <p:sp>
        <p:nvSpPr>
          <p:cNvPr id="8" name="TextBox 7"/>
          <p:cNvSpPr txBox="1"/>
          <p:nvPr/>
        </p:nvSpPr>
        <p:spPr>
          <a:xfrm>
            <a:off x="0" y="6309320"/>
            <a:ext cx="9144000" cy="523220"/>
          </a:xfrm>
          <a:prstGeom prst="rect">
            <a:avLst/>
          </a:prstGeom>
          <a:noFill/>
        </p:spPr>
        <p:txBody>
          <a:bodyPr wrap="square" rtlCol="0">
            <a:spAutoFit/>
          </a:bodyPr>
          <a:lstStyle/>
          <a:p>
            <a:pPr algn="r"/>
            <a:r>
              <a:rPr lang="en-GB" sz="1400" baseline="30000" dirty="0" smtClean="0">
                <a:solidFill>
                  <a:schemeClr val="tx1">
                    <a:lumMod val="50000"/>
                    <a:lumOff val="50000"/>
                  </a:schemeClr>
                </a:solidFill>
              </a:rPr>
              <a:t>1</a:t>
            </a:r>
            <a:r>
              <a:rPr lang="en-GB" sz="1400" dirty="0" smtClean="0">
                <a:solidFill>
                  <a:schemeClr val="tx1">
                    <a:lumMod val="50000"/>
                    <a:lumOff val="50000"/>
                  </a:schemeClr>
                </a:solidFill>
              </a:rPr>
              <a:t>How Many Species Are There on Earth and in the Ocean? </a:t>
            </a:r>
            <a:r>
              <a:rPr lang="en-GB" sz="1200" dirty="0" smtClean="0">
                <a:solidFill>
                  <a:schemeClr val="tx1">
                    <a:lumMod val="50000"/>
                    <a:lumOff val="50000"/>
                  </a:schemeClr>
                </a:solidFill>
              </a:rPr>
              <a:t>Mora C </a:t>
            </a:r>
            <a:r>
              <a:rPr lang="en-GB" sz="1200" i="1" dirty="0" smtClean="0">
                <a:solidFill>
                  <a:schemeClr val="tx1">
                    <a:lumMod val="50000"/>
                    <a:lumOff val="50000"/>
                  </a:schemeClr>
                </a:solidFill>
              </a:rPr>
              <a:t>et al.</a:t>
            </a:r>
            <a:r>
              <a:rPr lang="en-GB" sz="1100" dirty="0" smtClean="0">
                <a:solidFill>
                  <a:schemeClr val="tx1">
                    <a:lumMod val="50000"/>
                    <a:lumOff val="50000"/>
                  </a:schemeClr>
                </a:solidFill>
              </a:rPr>
              <a:t> </a:t>
            </a:r>
          </a:p>
          <a:p>
            <a:pPr algn="r"/>
            <a:r>
              <a:rPr lang="en-GB" sz="1100" dirty="0">
                <a:solidFill>
                  <a:schemeClr val="tx1">
                    <a:lumMod val="50000"/>
                    <a:lumOff val="50000"/>
                  </a:schemeClr>
                </a:solidFill>
              </a:rPr>
              <a:t> </a:t>
            </a:r>
            <a:r>
              <a:rPr lang="en-GB" sz="1100" dirty="0" smtClean="0">
                <a:solidFill>
                  <a:schemeClr val="tx1">
                    <a:lumMod val="50000"/>
                    <a:lumOff val="50000"/>
                  </a:schemeClr>
                </a:solidFill>
              </a:rPr>
              <a:t> </a:t>
            </a:r>
            <a:r>
              <a:rPr lang="en-GB" sz="1400" dirty="0" smtClean="0">
                <a:solidFill>
                  <a:schemeClr val="tx1">
                    <a:lumMod val="50000"/>
                    <a:lumOff val="50000"/>
                  </a:schemeClr>
                </a:solidFill>
              </a:rPr>
              <a:t>doi:</a:t>
            </a:r>
            <a:r>
              <a:rPr lang="en-GB" sz="1400" b="1" dirty="0" smtClean="0">
                <a:solidFill>
                  <a:schemeClr val="tx1">
                    <a:lumMod val="50000"/>
                    <a:lumOff val="50000"/>
                  </a:schemeClr>
                </a:solidFill>
              </a:rPr>
              <a:t>10.1371/journal.pbio.1001127 </a:t>
            </a:r>
            <a:endParaRPr lang="en-GB" sz="1400" b="1" dirty="0">
              <a:solidFill>
                <a:schemeClr val="tx1">
                  <a:lumMod val="50000"/>
                  <a:lumOff val="50000"/>
                </a:schemeClr>
              </a:solidFill>
            </a:endParaRPr>
          </a:p>
        </p:txBody>
      </p:sp>
    </p:spTree>
    <p:extLst>
      <p:ext uri="{BB962C8B-B14F-4D97-AF65-F5344CB8AC3E}">
        <p14:creationId xmlns:p14="http://schemas.microsoft.com/office/powerpoint/2010/main" val="3886197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Content Placeholder 2"/>
          <p:cNvSpPr>
            <a:spLocks/>
          </p:cNvSpPr>
          <p:nvPr/>
        </p:nvSpPr>
        <p:spPr bwMode="auto">
          <a:xfrm>
            <a:off x="6373813" y="1341438"/>
            <a:ext cx="3384550" cy="420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nSpc>
                <a:spcPct val="170000"/>
              </a:lnSpc>
              <a:spcBef>
                <a:spcPct val="20000"/>
              </a:spcBef>
            </a:pPr>
            <a:r>
              <a:rPr lang="en-US" sz="2400" b="1">
                <a:latin typeface="Calibri" pitchFamily="34" charset="0"/>
                <a:ea typeface="ＭＳ Ｐゴシック" pitchFamily="34" charset="-128"/>
              </a:rPr>
              <a:t>Working groups</a:t>
            </a:r>
          </a:p>
          <a:p>
            <a:pPr marL="342900" indent="-342900">
              <a:lnSpc>
                <a:spcPct val="170000"/>
              </a:lnSpc>
              <a:spcBef>
                <a:spcPct val="20000"/>
              </a:spcBef>
            </a:pPr>
            <a:r>
              <a:rPr lang="en-US" sz="2400" b="1">
                <a:latin typeface="Calibri" pitchFamily="34" charset="0"/>
                <a:ea typeface="ＭＳ Ｐゴシック" pitchFamily="34" charset="-128"/>
              </a:rPr>
              <a:t>Forums</a:t>
            </a:r>
          </a:p>
          <a:p>
            <a:pPr marL="342900" indent="-342900">
              <a:lnSpc>
                <a:spcPct val="170000"/>
              </a:lnSpc>
              <a:spcBef>
                <a:spcPct val="20000"/>
              </a:spcBef>
            </a:pPr>
            <a:r>
              <a:rPr lang="en-US" sz="2400" b="1">
                <a:latin typeface="Calibri" pitchFamily="34" charset="0"/>
                <a:ea typeface="ＭＳ Ｐゴシック" pitchFamily="34" charset="-128"/>
              </a:rPr>
              <a:t>Blog entries</a:t>
            </a:r>
          </a:p>
          <a:p>
            <a:pPr marL="342900" indent="-342900">
              <a:lnSpc>
                <a:spcPct val="170000"/>
              </a:lnSpc>
              <a:spcBef>
                <a:spcPct val="20000"/>
              </a:spcBef>
            </a:pPr>
            <a:r>
              <a:rPr lang="en-US" sz="2400" b="1">
                <a:latin typeface="Calibri" pitchFamily="34" charset="0"/>
                <a:ea typeface="ＭＳ Ｐゴシック" pitchFamily="34" charset="-128"/>
              </a:rPr>
              <a:t>Webforms</a:t>
            </a:r>
          </a:p>
          <a:p>
            <a:pPr marL="342900" indent="-342900">
              <a:lnSpc>
                <a:spcPct val="170000"/>
              </a:lnSpc>
              <a:spcBef>
                <a:spcPct val="20000"/>
              </a:spcBef>
            </a:pPr>
            <a:r>
              <a:rPr lang="en-US" sz="2400" b="1">
                <a:latin typeface="Calibri" pitchFamily="34" charset="0"/>
                <a:ea typeface="ＭＳ Ｐゴシック" pitchFamily="34" charset="-128"/>
              </a:rPr>
              <a:t>Newsletters</a:t>
            </a:r>
          </a:p>
          <a:p>
            <a:pPr marL="342900" indent="-342900">
              <a:lnSpc>
                <a:spcPct val="170000"/>
              </a:lnSpc>
              <a:spcBef>
                <a:spcPct val="20000"/>
              </a:spcBef>
            </a:pPr>
            <a:r>
              <a:rPr lang="en-US" sz="2400" b="1">
                <a:latin typeface="Calibri" pitchFamily="34" charset="0"/>
                <a:ea typeface="ＭＳ Ｐゴシック" pitchFamily="34" charset="-128"/>
              </a:rPr>
              <a:t>RSS syndication</a:t>
            </a:r>
          </a:p>
          <a:p>
            <a:pPr marL="342900" indent="-342900">
              <a:lnSpc>
                <a:spcPct val="170000"/>
              </a:lnSpc>
              <a:spcBef>
                <a:spcPct val="20000"/>
              </a:spcBef>
            </a:pPr>
            <a:r>
              <a:rPr lang="en-US" sz="2400" b="1">
                <a:latin typeface="Calibri" pitchFamily="34" charset="0"/>
                <a:ea typeface="ＭＳ Ｐゴシック" pitchFamily="34" charset="-128"/>
              </a:rPr>
              <a:t>Inbuilt comments</a:t>
            </a:r>
            <a:endParaRPr lang="en-GB" sz="2000" b="1">
              <a:latin typeface="Calibri" pitchFamily="34" charset="0"/>
              <a:ea typeface="ＭＳ Ｐゴシック" pitchFamily="34" charset="-128"/>
            </a:endParaRPr>
          </a:p>
        </p:txBody>
      </p:sp>
      <p:sp>
        <p:nvSpPr>
          <p:cNvPr id="4" name="TextBox 3"/>
          <p:cNvSpPr txBox="1"/>
          <p:nvPr/>
        </p:nvSpPr>
        <p:spPr>
          <a:xfrm>
            <a:off x="107950" y="1116013"/>
            <a:ext cx="5630863" cy="584200"/>
          </a:xfrm>
          <a:prstGeom prst="rect">
            <a:avLst/>
          </a:prstGeom>
        </p:spPr>
        <p:style>
          <a:lnRef idx="2">
            <a:schemeClr val="dk1">
              <a:shade val="50000"/>
            </a:schemeClr>
          </a:lnRef>
          <a:fillRef idx="1">
            <a:schemeClr val="dk1"/>
          </a:fillRef>
          <a:effectRef idx="0">
            <a:schemeClr val="dk1"/>
          </a:effectRef>
          <a:fontRef idx="minor">
            <a:schemeClr val="lt1"/>
          </a:fontRef>
        </p:style>
        <p:txBody>
          <a:bodyPr>
            <a:spAutoFit/>
          </a:bodyPr>
          <a:lstStyle/>
          <a:p>
            <a:pPr algn="ctr">
              <a:lnSpc>
                <a:spcPct val="170000"/>
              </a:lnSpc>
              <a:spcBef>
                <a:spcPct val="20000"/>
              </a:spcBef>
              <a:defRPr/>
            </a:pPr>
            <a:r>
              <a:rPr lang="en-US" b="1">
                <a:solidFill>
                  <a:schemeClr val="bg1"/>
                </a:solidFill>
                <a:latin typeface="Arial" charset="0"/>
              </a:rPr>
              <a:t>Enhanced communication tools</a:t>
            </a:r>
          </a:p>
        </p:txBody>
      </p:sp>
      <p:sp>
        <p:nvSpPr>
          <p:cNvPr id="11" name="Rounded Rectangle 10"/>
          <p:cNvSpPr/>
          <p:nvPr/>
        </p:nvSpPr>
        <p:spPr>
          <a:xfrm>
            <a:off x="6084888" y="1701800"/>
            <a:ext cx="127000" cy="147638"/>
          </a:xfrm>
          <a:prstGeom prst="roundRect">
            <a:avLst/>
          </a:prstGeom>
          <a:ln>
            <a:solidFill>
              <a:schemeClr val="bg1">
                <a:lumMod val="85000"/>
              </a:schemeClr>
            </a:solidFill>
          </a:ln>
          <a:effectLst/>
        </p:spPr>
        <p:style>
          <a:lnRef idx="1">
            <a:schemeClr val="accent3"/>
          </a:lnRef>
          <a:fillRef idx="3">
            <a:schemeClr val="accent3"/>
          </a:fillRef>
          <a:effectRef idx="2">
            <a:schemeClr val="accent3"/>
          </a:effectRef>
          <a:fontRef idx="minor">
            <a:schemeClr val="lt1"/>
          </a:fontRef>
        </p:style>
        <p:txBody>
          <a:bodyPr anchor="ctr"/>
          <a:lstStyle/>
          <a:p>
            <a:pPr algn="ctr" fontAlgn="auto">
              <a:spcBef>
                <a:spcPts val="0"/>
              </a:spcBef>
              <a:spcAft>
                <a:spcPts val="0"/>
              </a:spcAft>
              <a:defRPr/>
            </a:pPr>
            <a:endParaRPr lang="en-GB"/>
          </a:p>
        </p:txBody>
      </p:sp>
      <p:sp>
        <p:nvSpPr>
          <p:cNvPr id="2" name="Rounded Rectangle 10"/>
          <p:cNvSpPr/>
          <p:nvPr/>
        </p:nvSpPr>
        <p:spPr>
          <a:xfrm>
            <a:off x="6084888" y="2420938"/>
            <a:ext cx="127000" cy="147637"/>
          </a:xfrm>
          <a:prstGeom prst="roundRect">
            <a:avLst/>
          </a:prstGeom>
          <a:ln>
            <a:solidFill>
              <a:schemeClr val="bg1">
                <a:lumMod val="85000"/>
              </a:schemeClr>
            </a:solidFill>
          </a:ln>
          <a:effectLst/>
        </p:spPr>
        <p:style>
          <a:lnRef idx="1">
            <a:schemeClr val="accent3"/>
          </a:lnRef>
          <a:fillRef idx="3">
            <a:schemeClr val="accent3"/>
          </a:fillRef>
          <a:effectRef idx="2">
            <a:schemeClr val="accent3"/>
          </a:effectRef>
          <a:fontRef idx="minor">
            <a:schemeClr val="lt1"/>
          </a:fontRef>
        </p:style>
        <p:txBody>
          <a:bodyPr anchor="ctr"/>
          <a:lstStyle/>
          <a:p>
            <a:pPr algn="ctr" fontAlgn="auto">
              <a:spcBef>
                <a:spcPts val="0"/>
              </a:spcBef>
              <a:spcAft>
                <a:spcPts val="0"/>
              </a:spcAft>
              <a:defRPr/>
            </a:pPr>
            <a:endParaRPr lang="en-GB"/>
          </a:p>
        </p:txBody>
      </p:sp>
      <p:sp>
        <p:nvSpPr>
          <p:cNvPr id="3" name="Rounded Rectangle 10"/>
          <p:cNvSpPr/>
          <p:nvPr/>
        </p:nvSpPr>
        <p:spPr>
          <a:xfrm>
            <a:off x="6084888" y="3070225"/>
            <a:ext cx="127000" cy="147638"/>
          </a:xfrm>
          <a:prstGeom prst="roundRect">
            <a:avLst/>
          </a:prstGeom>
          <a:ln>
            <a:solidFill>
              <a:schemeClr val="bg1">
                <a:lumMod val="85000"/>
              </a:schemeClr>
            </a:solidFill>
          </a:ln>
          <a:effectLst/>
        </p:spPr>
        <p:style>
          <a:lnRef idx="1">
            <a:schemeClr val="accent3"/>
          </a:lnRef>
          <a:fillRef idx="3">
            <a:schemeClr val="accent3"/>
          </a:fillRef>
          <a:effectRef idx="2">
            <a:schemeClr val="accent3"/>
          </a:effectRef>
          <a:fontRef idx="minor">
            <a:schemeClr val="lt1"/>
          </a:fontRef>
        </p:style>
        <p:txBody>
          <a:bodyPr anchor="ctr"/>
          <a:lstStyle/>
          <a:p>
            <a:pPr algn="ctr" fontAlgn="auto">
              <a:spcBef>
                <a:spcPts val="0"/>
              </a:spcBef>
              <a:spcAft>
                <a:spcPts val="0"/>
              </a:spcAft>
              <a:defRPr/>
            </a:pPr>
            <a:endParaRPr lang="en-GB"/>
          </a:p>
        </p:txBody>
      </p:sp>
      <p:sp>
        <p:nvSpPr>
          <p:cNvPr id="5" name="Rounded Rectangle 10"/>
          <p:cNvSpPr/>
          <p:nvPr/>
        </p:nvSpPr>
        <p:spPr>
          <a:xfrm>
            <a:off x="6084888" y="3776663"/>
            <a:ext cx="127000" cy="147637"/>
          </a:xfrm>
          <a:prstGeom prst="roundRect">
            <a:avLst/>
          </a:prstGeom>
          <a:ln>
            <a:solidFill>
              <a:schemeClr val="bg1">
                <a:lumMod val="85000"/>
              </a:schemeClr>
            </a:solidFill>
          </a:ln>
          <a:effectLst/>
        </p:spPr>
        <p:style>
          <a:lnRef idx="1">
            <a:schemeClr val="accent3"/>
          </a:lnRef>
          <a:fillRef idx="3">
            <a:schemeClr val="accent3"/>
          </a:fillRef>
          <a:effectRef idx="2">
            <a:schemeClr val="accent3"/>
          </a:effectRef>
          <a:fontRef idx="minor">
            <a:schemeClr val="lt1"/>
          </a:fontRef>
        </p:style>
        <p:txBody>
          <a:bodyPr anchor="ctr"/>
          <a:lstStyle/>
          <a:p>
            <a:pPr algn="ctr" fontAlgn="auto">
              <a:spcBef>
                <a:spcPts val="0"/>
              </a:spcBef>
              <a:spcAft>
                <a:spcPts val="0"/>
              </a:spcAft>
              <a:defRPr/>
            </a:pPr>
            <a:endParaRPr lang="en-GB"/>
          </a:p>
        </p:txBody>
      </p:sp>
      <p:sp>
        <p:nvSpPr>
          <p:cNvPr id="6" name="Rounded Rectangle 10"/>
          <p:cNvSpPr/>
          <p:nvPr/>
        </p:nvSpPr>
        <p:spPr>
          <a:xfrm>
            <a:off x="6084888" y="4483100"/>
            <a:ext cx="127000" cy="147638"/>
          </a:xfrm>
          <a:prstGeom prst="roundRect">
            <a:avLst/>
          </a:prstGeom>
          <a:ln>
            <a:solidFill>
              <a:schemeClr val="bg1">
                <a:lumMod val="85000"/>
              </a:schemeClr>
            </a:solidFill>
          </a:ln>
          <a:effectLst/>
        </p:spPr>
        <p:style>
          <a:lnRef idx="1">
            <a:schemeClr val="accent3"/>
          </a:lnRef>
          <a:fillRef idx="3">
            <a:schemeClr val="accent3"/>
          </a:fillRef>
          <a:effectRef idx="2">
            <a:schemeClr val="accent3"/>
          </a:effectRef>
          <a:fontRef idx="minor">
            <a:schemeClr val="lt1"/>
          </a:fontRef>
        </p:style>
        <p:txBody>
          <a:bodyPr anchor="ctr"/>
          <a:lstStyle/>
          <a:p>
            <a:pPr algn="ctr" fontAlgn="auto">
              <a:spcBef>
                <a:spcPts val="0"/>
              </a:spcBef>
              <a:spcAft>
                <a:spcPts val="0"/>
              </a:spcAft>
              <a:defRPr/>
            </a:pPr>
            <a:endParaRPr lang="en-GB"/>
          </a:p>
        </p:txBody>
      </p:sp>
      <p:sp>
        <p:nvSpPr>
          <p:cNvPr id="7" name="Rounded Rectangle 10"/>
          <p:cNvSpPr/>
          <p:nvPr/>
        </p:nvSpPr>
        <p:spPr>
          <a:xfrm>
            <a:off x="6084888" y="5189538"/>
            <a:ext cx="127000" cy="147637"/>
          </a:xfrm>
          <a:prstGeom prst="roundRect">
            <a:avLst/>
          </a:prstGeom>
          <a:ln>
            <a:solidFill>
              <a:schemeClr val="bg1">
                <a:lumMod val="85000"/>
              </a:schemeClr>
            </a:solidFill>
          </a:ln>
          <a:effectLst/>
        </p:spPr>
        <p:style>
          <a:lnRef idx="1">
            <a:schemeClr val="accent3"/>
          </a:lnRef>
          <a:fillRef idx="3">
            <a:schemeClr val="accent3"/>
          </a:fillRef>
          <a:effectRef idx="2">
            <a:schemeClr val="accent3"/>
          </a:effectRef>
          <a:fontRef idx="minor">
            <a:schemeClr val="lt1"/>
          </a:fontRef>
        </p:style>
        <p:txBody>
          <a:bodyPr anchor="ctr"/>
          <a:lstStyle/>
          <a:p>
            <a:pPr algn="ctr" fontAlgn="auto">
              <a:spcBef>
                <a:spcPts val="0"/>
              </a:spcBef>
              <a:spcAft>
                <a:spcPts val="0"/>
              </a:spcAft>
              <a:defRPr/>
            </a:pPr>
            <a:endParaRPr lang="en-GB"/>
          </a:p>
        </p:txBody>
      </p:sp>
      <p:sp>
        <p:nvSpPr>
          <p:cNvPr id="8" name="Rounded Rectangle 10"/>
          <p:cNvSpPr/>
          <p:nvPr/>
        </p:nvSpPr>
        <p:spPr>
          <a:xfrm>
            <a:off x="6084888" y="5878513"/>
            <a:ext cx="127000" cy="147637"/>
          </a:xfrm>
          <a:prstGeom prst="roundRect">
            <a:avLst/>
          </a:prstGeom>
          <a:ln>
            <a:solidFill>
              <a:schemeClr val="bg1">
                <a:lumMod val="85000"/>
              </a:schemeClr>
            </a:solidFill>
          </a:ln>
          <a:effectLst/>
        </p:spPr>
        <p:style>
          <a:lnRef idx="1">
            <a:schemeClr val="accent3"/>
          </a:lnRef>
          <a:fillRef idx="3">
            <a:schemeClr val="accent3"/>
          </a:fillRef>
          <a:effectRef idx="2">
            <a:schemeClr val="accent3"/>
          </a:effectRef>
          <a:fontRef idx="minor">
            <a:schemeClr val="lt1"/>
          </a:fontRef>
        </p:style>
        <p:txBody>
          <a:bodyPr anchor="ctr"/>
          <a:lstStyle/>
          <a:p>
            <a:pPr algn="ctr" fontAlgn="auto">
              <a:spcBef>
                <a:spcPts val="0"/>
              </a:spcBef>
              <a:spcAft>
                <a:spcPts val="0"/>
              </a:spcAft>
              <a:defRPr/>
            </a:pPr>
            <a:endParaRPr lang="en-GB"/>
          </a:p>
        </p:txBody>
      </p:sp>
      <p:pic>
        <p:nvPicPr>
          <p:cNvPr id="34827" name="Picture 1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388" y="1844675"/>
            <a:ext cx="5545137" cy="273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8" name="Title 1"/>
          <p:cNvSpPr>
            <a:spLocks/>
          </p:cNvSpPr>
          <p:nvPr/>
        </p:nvSpPr>
        <p:spPr bwMode="auto">
          <a:xfrm>
            <a:off x="457200" y="0"/>
            <a:ext cx="8686800" cy="620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r"/>
            <a:r>
              <a:rPr lang="en-GB" sz="3200" b="1">
                <a:latin typeface="Calibri" pitchFamily="34" charset="0"/>
              </a:rPr>
              <a:t>The main features</a:t>
            </a: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4"/>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675063" y="5445125"/>
            <a:ext cx="5049837" cy="119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75063" y="2943225"/>
            <a:ext cx="4946650" cy="2573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8" name="Text Box 4"/>
          <p:cNvSpPr txBox="1">
            <a:spLocks noChangeArrowheads="1"/>
          </p:cNvSpPr>
          <p:nvPr/>
        </p:nvSpPr>
        <p:spPr bwMode="auto">
          <a:xfrm>
            <a:off x="755650" y="836613"/>
            <a:ext cx="2751138" cy="1138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GB" sz="4000" b="1"/>
              <a:t>analytical </a:t>
            </a:r>
          </a:p>
          <a:p>
            <a:pPr eaLnBrk="1" hangingPunct="1"/>
            <a:r>
              <a:rPr lang="en-GB" sz="2800">
                <a:solidFill>
                  <a:srgbClr val="5F5F5F"/>
                </a:solidFill>
              </a:rPr>
              <a:t>tools</a:t>
            </a:r>
            <a:endParaRPr lang="en-GB" sz="6000" b="1"/>
          </a:p>
        </p:txBody>
      </p:sp>
      <p:sp>
        <p:nvSpPr>
          <p:cNvPr id="36869" name="Text Box 6"/>
          <p:cNvSpPr txBox="1">
            <a:spLocks noChangeArrowheads="1"/>
          </p:cNvSpPr>
          <p:nvPr/>
        </p:nvSpPr>
        <p:spPr bwMode="auto">
          <a:xfrm>
            <a:off x="827088" y="3181350"/>
            <a:ext cx="2735262"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GB" sz="4400" b="1">
                <a:solidFill>
                  <a:srgbClr val="5F5F5F"/>
                </a:solidFill>
              </a:rPr>
              <a:t>OBOE </a:t>
            </a:r>
            <a:r>
              <a:rPr lang="en-GB"/>
              <a:t>service</a:t>
            </a:r>
          </a:p>
        </p:txBody>
      </p:sp>
      <p:sp>
        <p:nvSpPr>
          <p:cNvPr id="36870" name="TextBox 1"/>
          <p:cNvSpPr txBox="1">
            <a:spLocks noChangeArrowheads="1"/>
          </p:cNvSpPr>
          <p:nvPr/>
        </p:nvSpPr>
        <p:spPr bwMode="auto">
          <a:xfrm>
            <a:off x="900113" y="3900488"/>
            <a:ext cx="2774950" cy="161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GB" i="1"/>
              <a:t>i.a.</a:t>
            </a:r>
          </a:p>
          <a:p>
            <a:pPr eaLnBrk="1" hangingPunct="1">
              <a:lnSpc>
                <a:spcPct val="150000"/>
              </a:lnSpc>
            </a:pPr>
            <a:r>
              <a:rPr lang="en-GB" b="1"/>
              <a:t>Ecological informatics, </a:t>
            </a:r>
          </a:p>
          <a:p>
            <a:pPr eaLnBrk="1" hangingPunct="1">
              <a:lnSpc>
                <a:spcPct val="150000"/>
              </a:lnSpc>
            </a:pPr>
            <a:r>
              <a:rPr lang="en-GB" b="1"/>
              <a:t>Phylogenetics, </a:t>
            </a:r>
          </a:p>
          <a:p>
            <a:pPr eaLnBrk="1" hangingPunct="1">
              <a:lnSpc>
                <a:spcPct val="150000"/>
              </a:lnSpc>
            </a:pPr>
            <a:r>
              <a:rPr lang="en-GB" b="1"/>
              <a:t>Sequence alignment </a:t>
            </a:r>
          </a:p>
        </p:txBody>
      </p:sp>
      <p:sp>
        <p:nvSpPr>
          <p:cNvPr id="36871" name="AutoShape 2" descr="save image"/>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p>
        </p:txBody>
      </p:sp>
      <p:sp>
        <p:nvSpPr>
          <p:cNvPr id="36872" name="Title 1"/>
          <p:cNvSpPr>
            <a:spLocks/>
          </p:cNvSpPr>
          <p:nvPr/>
        </p:nvSpPr>
        <p:spPr bwMode="auto">
          <a:xfrm>
            <a:off x="457200" y="0"/>
            <a:ext cx="8686800" cy="620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r"/>
            <a:r>
              <a:rPr lang="en-GB" sz="3200" b="1">
                <a:latin typeface="Calibri" pitchFamily="34" charset="0"/>
              </a:rPr>
              <a:t>The main features</a:t>
            </a: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27584" y="1412776"/>
            <a:ext cx="7808168" cy="369332"/>
          </a:xfrm>
          <a:prstGeom prst="rect">
            <a:avLst/>
          </a:prstGeom>
        </p:spPr>
        <p:txBody>
          <a:bodyPr wrap="square">
            <a:spAutoFit/>
          </a:bodyPr>
          <a:lstStyle/>
          <a:p>
            <a:r>
              <a:rPr lang="en-GB" dirty="0" smtClean="0"/>
              <a:t>MCMC </a:t>
            </a:r>
            <a:r>
              <a:rPr lang="en-GB" dirty="0"/>
              <a:t>methods to estimate the posterior distribution of model </a:t>
            </a:r>
            <a:r>
              <a:rPr lang="en-GB" dirty="0" smtClean="0"/>
              <a:t>parameters</a:t>
            </a:r>
            <a:endParaRPr lang="en-GB" dirty="0"/>
          </a:p>
        </p:txBody>
      </p:sp>
      <p:sp>
        <p:nvSpPr>
          <p:cNvPr id="5" name="AutoShape 5" descr="https://oboe.oerc.ox.ac.uk/assets/img/services/mrbayes.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5126" name="Picture 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8173" y="1963340"/>
            <a:ext cx="1352550" cy="857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7" name="Picture 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34289" y="1987152"/>
            <a:ext cx="1371600" cy="809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829607" y="809149"/>
            <a:ext cx="2302233" cy="523220"/>
          </a:xfrm>
          <a:prstGeom prst="rect">
            <a:avLst/>
          </a:prstGeom>
          <a:noFill/>
        </p:spPr>
        <p:txBody>
          <a:bodyPr wrap="none" rtlCol="0">
            <a:spAutoFit/>
          </a:bodyPr>
          <a:lstStyle/>
          <a:p>
            <a:r>
              <a:rPr lang="en-GB" sz="2800" b="1" dirty="0" smtClean="0">
                <a:solidFill>
                  <a:schemeClr val="tx1">
                    <a:lumMod val="50000"/>
                    <a:lumOff val="50000"/>
                  </a:schemeClr>
                </a:solidFill>
              </a:rPr>
              <a:t>Phylogenies</a:t>
            </a:r>
            <a:endParaRPr lang="en-GB" sz="2800" b="1" dirty="0">
              <a:solidFill>
                <a:schemeClr val="tx1">
                  <a:lumMod val="50000"/>
                  <a:lumOff val="50000"/>
                </a:schemeClr>
              </a:solidFill>
            </a:endParaRPr>
          </a:p>
        </p:txBody>
      </p:sp>
      <p:sp>
        <p:nvSpPr>
          <p:cNvPr id="11" name="TextBox 10"/>
          <p:cNvSpPr txBox="1"/>
          <p:nvPr/>
        </p:nvSpPr>
        <p:spPr>
          <a:xfrm>
            <a:off x="971600" y="3356992"/>
            <a:ext cx="3680816" cy="523220"/>
          </a:xfrm>
          <a:prstGeom prst="rect">
            <a:avLst/>
          </a:prstGeom>
          <a:noFill/>
        </p:spPr>
        <p:txBody>
          <a:bodyPr wrap="none" rtlCol="0">
            <a:spAutoFit/>
          </a:bodyPr>
          <a:lstStyle/>
          <a:p>
            <a:r>
              <a:rPr lang="en-GB" sz="2800" b="1" dirty="0" smtClean="0">
                <a:solidFill>
                  <a:schemeClr val="tx1">
                    <a:lumMod val="50000"/>
                    <a:lumOff val="50000"/>
                  </a:schemeClr>
                </a:solidFill>
              </a:rPr>
              <a:t>Sequence alignment</a:t>
            </a:r>
            <a:endParaRPr lang="en-GB" sz="2800" b="1" dirty="0">
              <a:solidFill>
                <a:schemeClr val="tx1">
                  <a:lumMod val="50000"/>
                  <a:lumOff val="50000"/>
                </a:schemeClr>
              </a:solidFill>
            </a:endParaRPr>
          </a:p>
        </p:txBody>
      </p:sp>
      <p:sp>
        <p:nvSpPr>
          <p:cNvPr id="7" name="TextBox 6"/>
          <p:cNvSpPr txBox="1"/>
          <p:nvPr/>
        </p:nvSpPr>
        <p:spPr>
          <a:xfrm>
            <a:off x="2123728" y="4307324"/>
            <a:ext cx="3108543" cy="369332"/>
          </a:xfrm>
          <a:prstGeom prst="rect">
            <a:avLst/>
          </a:prstGeom>
          <a:noFill/>
        </p:spPr>
        <p:txBody>
          <a:bodyPr wrap="none" rtlCol="0">
            <a:spAutoFit/>
          </a:bodyPr>
          <a:lstStyle/>
          <a:p>
            <a:r>
              <a:rPr lang="en-GB" dirty="0" smtClean="0"/>
              <a:t>Multiple sequence alignment</a:t>
            </a:r>
            <a:endParaRPr lang="en-GB" dirty="0"/>
          </a:p>
        </p:txBody>
      </p:sp>
      <p:pic>
        <p:nvPicPr>
          <p:cNvPr id="5128" name="Picture 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3226" y="4091999"/>
            <a:ext cx="1257300" cy="771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9" name="Picture 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8426" y="5412526"/>
            <a:ext cx="1866900" cy="866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2175023" y="5661248"/>
            <a:ext cx="3005951" cy="369332"/>
          </a:xfrm>
          <a:prstGeom prst="rect">
            <a:avLst/>
          </a:prstGeom>
          <a:noFill/>
        </p:spPr>
        <p:txBody>
          <a:bodyPr wrap="none" rtlCol="0">
            <a:spAutoFit/>
          </a:bodyPr>
          <a:lstStyle/>
          <a:p>
            <a:r>
              <a:rPr lang="en-GB" dirty="0" smtClean="0"/>
              <a:t>Microsatellite repeats finder</a:t>
            </a:r>
            <a:endParaRPr lang="en-GB" dirty="0"/>
          </a:p>
        </p:txBody>
      </p:sp>
    </p:spTree>
    <p:extLst>
      <p:ext uri="{BB962C8B-B14F-4D97-AF65-F5344CB8AC3E}">
        <p14:creationId xmlns:p14="http://schemas.microsoft.com/office/powerpoint/2010/main" val="131040377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ext Box 4"/>
          <p:cNvSpPr txBox="1">
            <a:spLocks noChangeArrowheads="1"/>
          </p:cNvSpPr>
          <p:nvPr/>
        </p:nvSpPr>
        <p:spPr bwMode="auto">
          <a:xfrm>
            <a:off x="777875" y="692150"/>
            <a:ext cx="2903538"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GB" sz="2400" dirty="0">
                <a:solidFill>
                  <a:srgbClr val="5F5F5F"/>
                </a:solidFill>
              </a:rPr>
              <a:t>data </a:t>
            </a:r>
          </a:p>
          <a:p>
            <a:pPr eaLnBrk="1" hangingPunct="1"/>
            <a:r>
              <a:rPr lang="en-GB" sz="3600" b="1" dirty="0"/>
              <a:t>mobilisation</a:t>
            </a:r>
            <a:endParaRPr lang="en-GB" sz="6000" b="1" dirty="0"/>
          </a:p>
        </p:txBody>
      </p:sp>
      <p:sp>
        <p:nvSpPr>
          <p:cNvPr id="37891" name="AutoShape 2" descr="save image"/>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p>
        </p:txBody>
      </p:sp>
      <p:sp>
        <p:nvSpPr>
          <p:cNvPr id="37892" name="AutoShape 2" descr="data:image/jpeg;base64,/9j/4AAQSkZJRgABAQAAAQABAAD/2wCEAAkGBhMSERMUExQVFBMVGCIZFxcWGRgZGBkgIhoVFhUeGhcXHyYfGBkmHBQWIC8sJCkpLywtFyAxNTAqNSYsLCkBCQoKDgwOGg8PGjUkHiEqLTQ0NCo1LCk2NDUvKSwwLywtLS0qLCwsNC8qLDUsLy0vLSkuLCwsMDQsLC8sLCksNP/AABEIAFgA3AMBIgACEQEDEQH/xAAbAAEAAwADAQAAAAAAAAAAAAAABQYHAgMEAf/EAD8QAAEDAgMFBQQJAQgDAAAAAAEAAgMEEQUhMQYHEkFRImFxgbETMpGhFDVCUmJyc7LB0SMlM0PC4fDxFSQ0/8QAGgEAAgMBAQAAAAAAAAAAAAAAAAQCAwUBBv/EADARAAEDAgMFBwQDAQAAAAAAAAEAAgMEERIhMQVBUWGxEzJxgaHB8CIjkdEGFOFC/9oADAMBAAIRAxEAPwDcV4cVxmKnbxSut0GpPgFxxvFm08Reczo0dT/Tms4wujkxOqcZCTE3N569GjoE3BAHNMkmTR68gqXyEHC3VTp21qqlxbRwZffdn/sPmu76Bi7szNG3uFv6K20dEyJgYxoa0cgu9cNRbuNAHhfqu9nxJ6LP6uuxamHE8CVo1LQHfIAFfcO3pt/zo8ubmcvFh/gq/rO9tthnVFTH9Hj4A7OWQEBuuXZ+9rn3hXxTQyfTM0DmMvnzJQcx7c2H3V5wzFYqhgkheHtPMcu4jUHxXrUZs/gEdJEI4x3k8yeZUmkHWucOivF7ZoiIorqIiIQiIiEIiIhCIiIQiIiEIqVt/hkghdN7eQhpFo9G5uDeVs81dVW94X/wSfmZ+9qoqADG7wKVq2gwPvwPRZ9sVCZ69rHudwNaXkXOZBFr92a2UBY/u0P94n9I+rVsCrox9oKjZgApweKIiJtaKIiIQsy3j4sXSlgOUYt5nN38DyVj3b0AjomO+1IS4n0We7YSE1FR+o71stQ2KeDQ09vuALZrW4KaNo0/xJwG8jiVOIiLGTiIiIQi6qmpbG0veQ1o1JXas03k7RG7omnJmXi7mfK9viq5H4BdOUVKaqUMGm9TDtsJ6l7mUUQIGRkfp8NPVcax2Lxt47xyAZlrGji8gRmp/ZfDWwUsTGi3ZBPeTmVLLmAkZnNSNU1jvtsGHmL38Tr+LKh4JvPa5wbUtDLm3G29gdO005tz5+ivbXAgEZg6FZLvTwIQztmYLNnvxDlxjU+Yz8Qeqmd0u0ZljfTPN3RZsvrwnK3kfVRjcQ7C5P1tHE6nbVwCwOo4fCr/ACyhoJJsAoKTHpZXllOy5GpOg8ToF0bUYkQHAfZHzUps5SCOnj6uHE49ScykmzGqmdG02azW2pPjuHgs0xiKMOIzK8b461ouS13c05/AjNcaTabO0gy5kajxCsKqu01BwPEjdH+949fMeiXr2S0jO3gcctQSSPW6tpiyZ3ZyDXQjJWiOQOAINwcwQvPiOJRwML5HBrR8T3Acyq/sdil3PgPLtN/1D+VU9uMXM1QWX7DX+zA8wHHzN/kt7Zlq5oeMha5/Sz6sGncWb1ZxtbUzgmlpiWcnvOvgBl8yoaq3gVUbiyRjWPGrXNN/XMLQaGnayNjWiwAFvgqvvIwVstP7YDtw536tJs4eV7+RT1NJE6QMcwWPil5GuDbh2a8WF49idRwujZD7N327XA65X1Upt/cYdJxZm7L2/O1VLdhirmVT4L9iRvFboRbPzB+St28f6vl/Mz97UvtRmDGywtY6eCpkOKmeeR6KibsT/eJ/SPq1bEsb3XfWJ/SPq1aJtpivsYLA2dIbeVru/geay6Z2GC6nseIyxsjbqSvJi22h9r7CkZ7WXr9kfDX/AJqvLVNxdrePijdbPgaBfyBGa6911KDHLMffc8i/QBTGMbc0tP2eL2snJkXaPmdArBm3E46r0TgY5jFBGHYdbi97ak8B4WUHgO8m8jY6kBvEbCQZAHSz2nTPK6vqxefYusxGokmEYpopHcVnZkX7sr9eWq17CqV0UMcb3cbmNDS7rYWupxYrfUobSbThwMGu8DMA8joso2/ojHWydJLPHmLH5gq0brMWDoHwE9qM3H5T/vdSG3+zRqoA6MXmiuWj7w+03xyBHeO9ZbgmMvppmysyc02c05XH2mn/AJkvSstWUuAd5vt+wvOn7Ul9xW9oo7BMdiqow+M/mb9pp6EKRWA5pabHVOg3zCgMd2wjpjwhkksnRrTYeLiLfC6iHbygB2qd7b/edb1aroWDoFm29oWfT2y7D/ViepGxSvEbm+dzwVMpc1uIFWDZrbk1kpYyAta0dp/HcDplw/ysy2wlJnnB1Erv3K27mfdqfzD0UfvWwB0U30lo/spbB/4X6Z9zgB5gpDaMQEhDBkCvQ/x6ZrZcLz3gtLwCqElNC8aOYD8lILPN0+0jXxGlcRxsuY/xN1IHeD8loai12IXWdVQOp5XRu3H03Kmb14AaHi5tkafjxA+qo26AE4i8j3REb+Zbb0Vn3xY4xkDKcG8j3BxA1AF7X8ScvBendRss6mgdLILSTZ2PIcgqrXkutYTdls3A7VxNvDJNoRcyj8R9VbMAn46aI/hA+GRUFtfRFjvagXY7J/cdAfBctjcTaAYicibs/kfz8Vg0JNLWSQyf9ac+Hzilqhva07Xt3a+6taidpmXgv0cD/H8qWVa21xZscXBftE3t6fNa20iBSvB3i3mdElSNLpm24qB2SdevNtAw3+SrW2tE6Grlacg5xew9QTxZeBuPJXzYPBHRsdNILPl0HMBS+0GzcNZHwSjMe64ZOb4FPbDcaGJrXjUZqvaVqiUlu5cNlcZbU00bwe0AGvHMEZH+q+bY1TWUU5cRmwtHeTkAqjJsdNh7ZJ4qk8LRci1iRyB5HXooimq3V9XDFUSEsJ0JsDzsBpmtVlMwuMzDdjc+fGyRdIe4RmV6d1mDPfUOqSLMaC1p6k6+it28j6vl/Mz97VYaWkZGwMYA1o0AVe3kfV8v5mfvasytmMwe88D0XJ24adwHA9FQd1v1i79I+rVZ96jiBAeR4h59kj0KrG636xP6R9WrRtt8CNVSPYz/ABG9uPvIvl5gkeaQhbip7Jj+OzNhMb3aXPrkqXu8omVUM0D3yDgdxcLXFocHDmBrmOavmFbKU1P/AIcYv945n4lYts7tA+jqRIBm3svYciR9oHocviFuGDY7DVRh8Lw4WzH2m9zm6gq6Egi29eh2xTyxyF4JMbs+V1IIuL3gAkkADMk6DzXGGdr2hzSHNOhGYPgeYTCwbb12KnbW7uo6omWI+ymOpt2X/mHI94VxRWRyOjdiYbFRc0OFisSOB4lQv4mxvuPtxdoEd4Go8QrBQ7zqpuU1K556hr2H0I+S01cTGOg+CbfW9oPuMB9FUIsPdNlSGbxpn+5QTE95sP2qDx7BMSxNzC+JkDWghtyedib63OQ6LVA0L6qm1OA3jaAfM9SpFl+8VU9gNjX0DJA94eZCDkLWsLKz1NM2RjmPaHMcLFpFwR3hdqJd7y8lztSpgW0WbYnuh4ZPaUc5hINw11zwn8Lgbj5r3RYXjfDwGqhA04+AF3xtqr2Soik2rppJGxtk7TyQwlr2teRe4Y9wDX6HQnRQEN7lo/CddXzEAPINtMQB6hQeCbto45fb1L3VE978T9L+BVyAsomfaumZIY3SWc1wa48LyxrjazXSAcDXZjInmvE/ahsVXUxyvPC0RmNjWOe7Nry88LAXWyGZyVrYH2yG6/z8pWWcyOxPNyrFJGHAhwBByIOhVXrdhwHcVPIY+fCc2+R1CmpNoKdsDZzIPZOtwuFzxEmwAaBcuvla11HYltKx9HVSU7/7SFhNnNLXMPDdvEx4BHUXGapkoxUDDI24vbPd57l2OodEbsK648PxC3CZo7dcyfRdlDsgwP8AaTOMz73F/dB8Oa9tbtFDCWtkc4vLeLhYx73AfeIjB4W35lfZ9paZjI5DKOGUEx2BcX2zIaGgknPTVVx0DWkODSeF7n8Xv6KTqlxBF7eFh0UmAoTG9r6elye4uf8AcZmfPkF92rxkwUrntyc6zWnpfn42BVF2Bw5tVVSPl7QiAIB6m+a04YG9mZn6DdxSj3nEGNU5U7VVFUxzIqFzo3ggl7rXBy5AW+Kz/FMCqqaz5onNaTk4G4HS5GhW7taBkMguFRTtkaWPaHNcLEEXBU4K4wn6Wi3n7lcfCH6nNULYbbwyObT1DruOUch1P4Xd/Q81ZdrdnXVsIiEvsm3u7s34unMWtr/0sq2uwb6HWhkRPDdr4+ouch5EFbdASWtvrYX+C5XxR3DmaOF7LkYxtLHrO6HdNJC8PirHMeOYZY9/2leMGoJIYw2SV0zubnf05Be9FmtY1uisZExndFlTtrt2sFY4yMPsZzq5ouHfmbzPeLFU2PdTiEbrxzRgjRzXPaflmFsaILGlacO0aiJuBrsuefVZ7hW7aZxBraqSYDP2fE4t8+Im6v8AFEGgACwC5opAAaJaaeSY3eb/ADgiIi6qUREQhEREIRERCF1z+664LhY9kanLQd5VGoK+Nv0SOKdtTGZGhtNK1pngtfO7c2mPnxjQHNX1dbYGhxcGgOOpsLnxKujkDAQQoubdU/DsXpoaOWCo4XSh8jZIP8yUukeW8LNX8Yc2xGWfcpTBWf8AvVh4bHggHeOxJldTphaXB1hxDQ2F/iudlJ0wN7DX9g+y4G6clQqSRsTKSaTKGOqqONx91hc+dsbndACSL8uIL7tBVMnNdJAQ+NtEY3vZm0v4i5rQ4ZOLW3vbTjCvZaCLHRcY4g0WAAHQCw+AU/7AxYrZ/wC3UcGVlUK+taKqRstV9Da2KMsLfZsdLk7iJe9p4+E5Bo0v3rxbMZ/+NNy7t1RBcLH332JFhwkg9Bqr5JC11rgG2YuAbeF9Fysj+wMOED5Yjhzuu4M7/NVEbWYIaqlfG02fk5hOnENL9xzHmsnwDHZcOqjxsIPuyMdkSOo7+h0W4LwYngcFQLTRNf0JGY8DqFKnquzYY3i7SuPjxHEMio2h28opAD7UMPR92kfwldt7RRNJ9sHnk1naJ8OS8bt11DfJjx3B7lI4dsVRwEFkLbjm7tH4lRcabVod6IHab7KpYRgkuI1v0ydhjiaR7Nh1sPd/r4laSvjW20X1UyymQ3O7RTa3CEREVSkiIiEIiIhCIiIQiIiEIiIhCIiIQiIiEIiIhCIiIQiIiEIiIhCIiIQiIiEIiIhCIiIQiIiEL//Z"/>
          <p:cNvSpPr>
            <a:spLocks noChangeAspect="1" noChangeArrowheads="1"/>
          </p:cNvSpPr>
          <p:nvPr/>
        </p:nvSpPr>
        <p:spPr bwMode="auto">
          <a:xfrm>
            <a:off x="307975" y="7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p>
        </p:txBody>
      </p:sp>
      <p:pic>
        <p:nvPicPr>
          <p:cNvPr id="819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84168" y="2448602"/>
            <a:ext cx="1620179" cy="64807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8196"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35145" y="3330072"/>
            <a:ext cx="1530910" cy="121500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8197"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99592" y="5926522"/>
            <a:ext cx="1832932" cy="50405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37896" name="AutoShape 7" descr="data:image/jpeg;base64,/9j/4AAQSkZJRgABAQAAAQABAAD/2wCEAAkGBhQQERQREhQWFBQUFRkVFhcVFxgUGBQYFxQaGBQUGBgYHCYeGhskGhgXHy8gIycpLCwsFR4xNTAqNSYrLCkBCQoKDgwOGg8PGiwkHyQqKSowLiwsLSkpLiwsLCwsLCwsLy0sLCwsLCwsLCwsLCwsLCwsKiwsLCwpLCwpKSwsLP/AABEIALEBHQMBIgACEQEDEQH/xAAcAAACAwEBAQEAAAAAAAAAAAAABgMEBQIHAQj/xAA/EAABAwEFAwkGBQMFAQEBAAABAAIRAwQFEiExQVFxBhMyUmGBkaGxFSIzcsHRBxQWQpJi4fAjc6Ky8WM0Q//EABoBAQACAwEAAAAAAAAAAAAAAAABAgMEBQb/xAA1EQACAQMCAgULBAMBAAAAAAAAAQIDBBEFIRIxE0FRkaEUFSJSYXGBscHR4TVikvAyM0Ij/9oADAMBAAIRAxEAPwD3FCEIAXwmFBa7a2k2XHgNp7Alq33s+qeq3cD671z7u/p2yw932E4Nu137TZocR3D6lZVflDUd0QG+ZWfRoOeYaCT2CVqUOTbiJc4N7InzlcTyq9u3/wCawvZ9yTOqW+o7Mvd4x5BQh0ZznvTNT5PUwM5dxMei69gUtx8Soek3U95Nd4yL9K8ajdHu7zPqr1HlI8dJoPDJXq3JymeiS3vn1WfaeTz2iWkP7oPqp6C/tt4ttex58AbFkvenUgAwTsOX9ldlI76ZaYIIO4iCtK778dTyfLm+Y+62rbWN+Cuse37kYGdCjo12vAc0gg7lIvQJprKIBC5e8ASTAG0rAvK/i6W08h1tp4blq3N3Tt45m/h1g17VeLKfSdnu1PgsivyldngaBuJz8gsfNx2knvJWhZLiqPzPuDtGfguBLULq5lw0Vhez7lsEFa9qrtXkcMv7qs+oXZkk8TKYKHJtg6Ti7hkFP7Apbj/Iqr0y7qrM33sZFtlqe3RzhwJVyjf1VupDuI+oWu7k/SjQjtkqpV5NdV/cR9Qfop8hvqO8H3MZJbJyia7J4w9ozC1qVYPEtII7En2m730+k0xvGY8VzZrY6mZaSOzYeIWSjqtWlLguI/RjA6rl5yKoXbfDauR9126deCv1NDwXoadaFWHHB5RUU/bFXrnwH2TNYahdTY45ktBJ7kmJxu34NP5R6LhaPVnOpJSbexLM+/ra+m5oY6JBnTeuLjt76lQh7iRhnZvCj5TdJnA+qj5N/FPy/UKsqtTzjwcTxnl8B1DKhCF6UgEIQgBCEIAVe22sUmlx7hvO5TkpSvS386+f2jJv1Peuff3itqeVzfIlENrtbqrsTjwG4bgrl2XMavvOyb5u4dnai5rr504ndAeZ3cEzAQuRYWDuH09fdPxJbOLPZm0xhaAAitaWszc4DiVk3nf2E4aeo1dqOA3rBqVC4y4yd5W3c6pToehSWcdxGBjq8o6Y0DncMvVR/qZvUd4hY1CwVH5taSN+g81YNxVQJgcJzWir6/nvGO3uJNehygpu1lvHTxC0adUOEtIPDNJteyPp9JpHp4r5Z7S6mZaYPqslPV6tN8NaP0ZGBttdhZVEOE7jtCWrxut1E72nQ/Q7itm676FSGuyf5Hh2rRq0g8FpEg5Fb9a3oX9Pjhz7fuBUu68XUXb2nUb+0dqaqdoa5oeCIiZSred3mi+P2non6cVC21uDDTB90mSFyba9qWTlSqLl8/syS3et6mqcLcmD/l2qtYrC6q6G952BfLFZDVeGjvO4bU3WazNptDW6evaptbapf1HVqvb+7IPYgsN1spDIS7a4/wCZKzVrtYJc4NG8kAeJS3yu5c0rD/pgc5Xc2WsGjRsdUP7R5mO9eW3xf1W1DnLTWynC0AQ0HsaMtmq9jbWaUcRWImlXuo0nwrdnqd4/iBZaMhpdWcNlIYtsH3tMlkVPxcoh2HmKnZ71PP8A5Ly667yABpuxumANCQDqMjrpEb+xdWrks9rOdaBzZJgPydllmM8u/RbnQUkt0zU8prN8/A9TP4sUGxjpPaCQJxMdkdsB0phurlbZbSP9Os2eq44HawPddmvz1dpYyo1zyThPRABHYJJTJbbJTqN5xpbhzJImZH1yHBV6CnLllFvKasOeGe8OaCIOaxbxuAH3qWR2t38F5pya/EK0WRzW1S6vZsxBjnGZxk49IdhPevXLsvOnaaTa1J2JjhIPqCNhG5cy8sY1I8NRfE3qVeNT/EUc2naCDwIKY7qvXnGljumB/Lt4ovm6ucGNo98a/wBQH1S4x5aQRkQvKPpdNrY5xfivubHM5Tjdvwafyj0ScnG7fg0/lHos+if7J+4MyOU3SZwPqo+TfxXfL9QpOU3SZwPqo+TfxXfL9Qol+p/H6DqGVCEL1JUEIQgBCEIDKv8AteCnhGr8u7b/AJ2pes1AveGDUn/PJXL+r4qpGxoj6n/OxWuTdmzdUOz3R6n6LydfN5e8HUnj4LmWNyhQDGho0AhY9/XnH+k3X9x+i1rXaBTY552Dz2DxSZUeXEk5kmSuhqtz0NNUobN/IhHVCg57g1oklMt33M2nmfedvOg4BU7otNGkzNwxO1yOXZotD23R6/kfssOn29vSiqlSScvetvyGXoQqPtuj1/I/ZHtuj1/I/Zdrymj6670QXSFkXjcTXS6nk7dsP2Kte26PX8j9ke26PX8j9lgryta8eGcl3okVHNLTByIPgma5by51uF3Tb5jes2+qtKpD2OGLQiCJHhqs+x2k03teNhz7RtC87Rq+RXHCpZi/kSNd4WPnWFu3Udh2f52pPc2CQdQYTwx8gEaESsS0XdNqb1Xe+e7UeMeK6mqWnTcM4c20u8hF257DzVMT0nZn6BY34gctG3ZZ8eRrVJbSaRIJ2ud/SAfMDamglfl78SOVRt94VHg/6TDzdLWMLCfejeTJ7wu1b0o0oqC5IxzeEQ1Lze+o6q9xc95L3dZxO07lDWvF1XpdkbIjWP8ANi7slgZVDQ1+F0ke9t1gnYM/VciyYHOaeG/MHOD3FdKMm9kc1xit+st3Xd9Sq4BjcW0gEDIRJnZxXrF32YiiKTgRhbqXSRPDjGayvw8sTG2cPiDUc6TtIBhvdkm0WQDMGZXn77UKrm6dLZI7NnZU1FTqbtitbeRlnqMc1gwuOjtSDM6JcdyNrA1WF7cPuuGebiOjl+0xOencvSm2CHARmR4cVDb6ETiDRIzI3DSfErXtr24gnl9+5mr2lCb2XceWW+q+g3BWDQRkII7I2571o8keWpsNbGJ5l5ArMIkhuYD2/wBQjvEjdBy6u8GnrpmDw0z4ei8/5xwbgxEOGZB17J35Qu5Qu3Vh6fI5VWzVOacOZ+t7PXbUY17CHNeA5pGhBEg+CXb+sOB+MaP8jt/zilD8COVRrUKtiqH37OcVPXOm45jg13k8bl6Vetm5yk4bYkcRmudqFsq1FrrW6NuLFBON2/Bp/KPRJycbt+DT+Uei4mif7Je4szI5TdJnA+qj5N/Fd8v1Ck5TdJnA+qj5N/Fd8v1CS/U/j9B1DKhCF6kqCEIQAhCEAk2l+J7jvcfVMtxU4ot7ZPnl5JWTfdXwafyheV0f0q8pvs+pZlPlHUOBrRtd6BLvNncfAp4RC6V3pnlNTjc8fAjIj82dx8CjmzuPgU8QiFq+Y16/h+RkR+bO4+BRzZ3HwKeIRCeY16/h+RkR+bO4+BRzZ3HwKeIRCeY16/h+RkR+bO4+BRzZ3HwKeIRCjzGvX8PyMlG5ahdRbOokeBy8ld5sTO2Inj/4F9Qu9ShwQUXvggxOW14Gz2C1VGmHCk4NO5zxgae4uBX5dfQ2AZN0HWjU9q/Rn4uOIuqvG00weBqNXg4otgg7GyCNctnet2jDiizTrz4ZImuu3tFPAKDHHa7vmMxwU9dxfAwYSJGUznqD9lPdNpoU2DnaJL2AQ2cPOYic42wAtt9uYZp/lKbXlubsTnAYtHGTAGYzOQnat2lTUeRz6tRy9xrchLPVrAsktFOAJJiNoA7PqnqlZyXZTAynhpn2pH5BWurQe8QKgJzDfekAZuDtAJI49y9AtltY0TMOeIaCQM+/LLatC5tIdJtHnub9rdS6PeXIls7DLhhAGwzJPFVL0shc04THHMRtMErBu7lU99oZRIDQXQ4yDi3aaTAHet68y0luIgYpbnOYiSN2zascrVQxGSMsLrpE5RZ5VyzrENIxF2e0ESBme/Yku+Lrc1zXNOrBJHnn916ZeN4Me1wwZsxOIdBEAREdZJVqDWU4DTJzEzEOyjgFnjaxgsRNd3UpvMtz5+D14Ghe1DPKripOz1xtOH/kGr9Nr8rciWlt42YjX8xT7f3hfqlYZxwbdOWciVaqeF7m7nEeeSbLt+DT+UeiWL1+NU+ZM92/Bp/KPReY0qPDcVEv7uZ2ZHKbpM4H1UfJv4rvl+oUnKbpM4H1UfJv4rvl+oWKX6n8foOoZUIQvUlQQhCAEIQgEesyHOG4keaarlfNFnYCPArAvmjhrO7feHf/AHlaXJq0e65m44hwOvn6ryunf+N5Km/avqWZPflqfTa1zDGcHIHZlqsb23W6/k37JivOy85Tc3bqOI0Ser6rOtSrJxk0mgi97brdfyb9ke263X8m/ZXbBc9OqwODndoyyO1WP00zrO8ljhbX04qUZbP9wMr23W6/k37I9t1uv5N+y1f00zrO8kfppnWd5K/keoes/wCQyZXtut1/Jv2R7brdfyb9lq/ppnWd5I/TTOs7yTyPUPWf8hkyvbdbr+Tfsj23W6/k37LV/TTOs7yR+mmdZ3knkeoes/5DJle263X8m/ZHtut1/Jv2Wr+mmdZ3kj9NM6zvJPI9Q9Z/yGRP5bWqpaLBaKbnSMGKIH7HB+wdi8VNuwECMx5jd6L9Mv5MUyCCXQRB00Oq/PHKPk66zWmrZzm6k6B2sOdN3e0j0Xf0mFxThKFZ781vk0rlLKbNC32mg5jcYJe4AiMsOQGu6RoqFnp5gulwiIG0A9GZ3T4BZ9GH1A1xwgtwzsaYy7pVixvc1wIMEHIg6cF6CE3LmjnTgorZjFcdoqB4ZS1IMAcZ27cp4BOFpue0FvO13B0DIOBzkz3aRP8A6snkbeTW1TWDBAE1A2S5s5c5TG1sky3ZK9Cu21i0A1A4YZ93DkQ3c6dZ18FS4rzptYjsKFvConxPfsPMbxvZwLi0hsmJGYmIOZzyjI7M961LRf7n0GMrOIcWTiIyB2HLTLLIZ5KH8QbLgre4PcAa8ici58yRxDR4It9nFZjXsESwOE567MtIVLq4ioQk1zLWtvLinFPkULHRcXF74LYnbllu3GAs6/7wp80GgS5whuW2ctfRbF5Vvy1PIy4N02ZDU7SY9V5/WtjqrjUcejk0DYTpAWOnWzuZp0Fsm+QwfhpYBVvCzsj3m1RUJ/ppgujxC/SC8e/Azk971a2uGQHM0zvJh1Q93ujvK9bttfm6bnbh57PNaleoksvqRvUY4We0Urc/FUed7j6pqu34NP5R6JOTjdvwafyj0Xl9HlxVpy7fubDMjlN0mcD6qPk38V3y/UKTlN0mcD6qPk38V3y/UKkv1P4/QdQyoQhepKghCEAIQhAYvKOyy0VB+3I8Dp5+qx7utfNVA7ZoeB1TdVpBzS06EQUn2yymk8sOzQ7xsK8xqtGVGsriH9ZKHIOkSNqW79u7A7GOi7XsP91ZuG8//wCTj8pP/VbVSkHAtIkHYulONPUbfbn8mOQpXfeBoukZg6jf/dNNltbaglpn1HFLt5XM6mZbLm+Y4qhSrOYZaSD2GFx6F3WsJdHVW395EjuvqWqPKN4EOAd26KX9TnqD+X9l2Y6rbNc/AjBvqrbrybSGZz2DafssO08oKjhAhvDM+KzXPLjJJJO/MrTudZiliisvtGDc/U//AM/+X9lqWG1Go3EW4Z0zmRvWNddxknHUEDY07ePYmAZLbsHczXHXe3UsIM4tFoDGlx0AlY/6n/8Amf5f2VW+7y5w4Gn3W7esfsFmYTE7NPHQLm3uqVFU4aD2XxJwONhtgqsDh3jcdyRfxY5FOtVNtroA8/QEECP9SnqeJbmQNoJGsLWuq8eadn0Xa9n9Sa2PBEjMHOV2NOvengpf9LmUnFSWGfmu7qLbRm8BrmwTGjtgP9u1cucS8kn3sWUbV6hyz/Dk4nWqxNGIxjotAAdvczYDp7uhXnDqMVCHNIe0w5rhBbGRBn/MgvW0JRqxyuZ52vCdGWHyG/kleNAVcVUNpvyAc0PguG0kz2g71qcpbkHOsr0cWF/TwSWkRAduAjYP/FOs1lMjm5MBpdMYTh0dG2d3at65eWGAYMDoJPutgtEkTA1OWIx6qtSlJS44dxFOvCS6Oe3tOuVF0urMFZzg2kxmHc5rgIgk5OE4c9uxZFzX6xlGHu98Dmw3Y4DonM+qZOVTHOa11IB1MSHta7DlOmEjsCQrYyk98MY7J2umRAyOew7ViVBV6SjLqfcZ3XdCq3HrXeYt6Wxzqj3OB94k5zrp/wCI5N8nn26u2jRafeIJOxrQfee47hPfpqma6+TdW2u5uk01AHe852bKc7S4592a9e5KckqV308LAC93TqYQC7s7Gjd3rBWSpLHX2GxbZrb427S/clzsslCnZ6Q9ym2BvO0uPaSSTxWfyjtsxSGzN30H18FpXleAotnVx6I3pTe8uJJzJMryWr3nDHoovd8/cdZLBynG7fg0/lHok5ON2/Bp/KPRaeif7Je4lmRym6TOB9VHyb+K75fqFJym6TOB9VlWe0upmWGDELFc1VSv3N8k/oOodkJR9s1uufAfZHtmt1z4D7Lp+eqPY/D7kYG5CUfbNbrnwH2R7Zrdc+A+yeeqPY/D7jA3ISj7Zrdc+A+yPbNbrnwH2Tz1R7H4fcYG1Ub2u0VW5ZOGh39ivoXWq0o1YOEuTIEZzS0wZBHcQt6678BhlQwdjjoeO4q1ed0iqJGT9+/sKWbRZ3UzhcIP+aLy06dfTanFHeL7n7y3MdtVn2u46b9BhO8fULDsV7vpQJlu4/Q6hbFn5QU3ZGW8dPELqwvrW6jw1MJ+36MgpVeTTx0XA8QR91F+nau9vifsmFlrY4SHCOIXXPt3jxCPTLSW6+YyYVLky7LE8DeAJ81qWS6adOIEkbTmVNUtrG5lzR3rOtHKNg6ILu3QfdXVKytd9s97BrPeAJJAG85JevW+8csp5Da7fw7FQtd4vq9I5bhkF8sdhdVMNHedAuZdalO4fRUE9+9k4OLNZ3VHBrRJPl2nsTRRupraXNkTOp2k713YLubREDMnU71bXSsNOjRi3U3kyGxMt1idSdhOmw7CFauu+DS912bP+vD7JitdjbVbhcJ9R2hK9vut1I55t2EfXcuXc2lWyqdLR5fL2MkaqFdrxiaQR2LMvnkpZrXnVpAuiMY914Ez0hmsKzWt1MyxxH17itmzcpBkHtIO8acYXTtNYpyxxvhfgUlBSWGKdo/CVwJNO0SIyD2Z6aFzTtPZtVGj+GtsaZa6k3hUd64V6bQvGm/ouHjBUvPt6w8QvQQ1KbW0k+40ZadQk84wee0uRFudLH1abWkQXSajoGjYIGXer10/hdSpnFXea2c4QMDTp0hJJ25TGeidDXb1h4hU7RflJmhxHc3NY6upcK9KaSLwsaMXnGffuWLHYmUWBlNjWNGjWiAoLwvRtIb3dUH13LJtnKB7sme6N+RP2Cy8ydpJ7yV5u71hbxobvtN1LB3abS6o7E4yfQbgtS57qn/UeMv2g7f6lJddxaPqcQ37/ZbbxkeCx2Wnyk+nr+/H1YEdON2/Bp/KPRJyY7FfVJtNrSTIaAcjuWvpFWFOpJzaWxLLV4XU2sQSSIyyVT9NM6zvJT+36W8+BR7fpbz4FdeorCpLim4t+8jcg/TTOs7yR+mmdZ3kp/b9LefAo9v0t58CqdFp37e/8jcg/TTOs7yR+mmdZ3kp/b9LefAo9v0t58CnRad+3v8AyNyD9NM6zvJH6aZ1neSn9v0t58Cj2/S3nwKdFp37e/8AI3NJCELsEAobTZW1BhcJHpwUyFWUVJYa2Av2vk4ZmmctztnesqvY3s6TSPTxTqvkLkVtHoz3h6L8CciKiE7VLM13SaDxEqP2dT6jf4haL0Sp1TGRNVmzXdUqdFpjecgm5lBrRAAA7Au4Wanoizmcu4ZMSx8nBrUM9g08Vs0qQaAAIA2BdoXYoWtKgsQX3IBCELZAL45oK+oQGPbOTzXZs907tn9lk2i6KjNWyN7c03IXKr6VQq7pYfsJyIhCITyaYOwKH2dT6jf4hc56JNf4z8BkTIXdKkXGGgnhmnKnY2NMhjRwAClDVaOiP/qfgMi1Z+T1R3Sho8T4LasV1spZtGe85lXELq2+n0aG8Vl9rGQXL9DwXSFvPdECV+Tf1HfxKPyb+o7+JTqhcHzHD133E5Er8m/qO/iUfk39R38SnVCjzHD133DIlfk39R38Sj8m/qO/iU6oTzHD133DIlfk39R38Sj8m/qO/iU6oTzHD133DIlfk39R38Sj8m/qO/iU6oTzHD133DIIQhegIBCEIAQhCAEIQgBCEIAQhCAEIQgBCEIAQhCAEIQgBCEIAQhCAEIQgBCEIAQhCAEIQgBCF8QH1CEICG12jm2OeROETCptvSoQCKD4OYzapb4+BU+UqvZr7pBjQXZhoHRdu4LJFejnGTHJ74zguWS1OfOKm5kbyDPgrKr2W2MqglhmDByI9VUoXq6oXNYyS0kGTDRBIGcamNIVeFvqJ4kjTQqdltpc91NzcL2idZBB0IK+Wi3w8U2NxviTnAaJ1J/snC+RPEi6hU2Wp+INdTiRk5pxN4EwCNi6sFs51uKIIJaRuIOYUYYUkWkKrRtmKo9gGTIk9pziOChp3g6oTzTJaDGJxwgkHOIBJThY4kXazoaTuBPkoburl9Jj3aubJhcMtJex4cwsLQQZzByOh2ri6XgWemTkAySpxsRncvoWfRt76gxMpjDsL3YS7gACpbHbucxNILXtjE07J2jeO1Q4sniRbQsxl7Fz3U2MJc1xGsAAHpE7OHYpHXg5hAqswhxgOacTZOwyAQp4WONF9Cr2y2Ck3EZMkAAaknYFXqW2oxuN1P3dThdLmjaYgA9xUJNhySNBfFCbW3Bzk+7GKexV6dsqPGJtMYdRidhcRG4AgeKYY4kdttJ580/2imHdsl0KSjbMTnsgjARmRkZ3KhYbSKlpcYIIpgEHUEOV6ha8b6jIjAQJ3yJVpRx3FYyyWUKm60VC4htPIbXOwg8IBJX2yW3GXMc3C5kSJkQdCDtCrhluJFtC+KnWt5x82xuN0Sc4a0HefpCJN8iW8F1VbwtfNUy6JOQA3kmAojeDmOa2qzCHEAOacTZOwyAQq1/1HYIDJbLTinbi0j69qtGOZJMpKXotl+xsqCecc06RhERv+iltFbA1zonCCfBc2ao5wl7cJnScXfK4vL4VT5HeijrLckS2etjY10RiAPiFzarRzbC+CYGgzJUd2/Bp/I30XVttPNsc+JwiY0THpYGdsnTrSAwvzgNxdukqtd76r4e8tDXCQ0DMTpnwXN51ncyS1shzHSZjCC3z2+C+3XWcabcTcLQxsGZkRr2Kcejkrn0sF9EqhSt76gxU2S3YXOwl3AQcuKlsduFSci1zTDmmMj9R2qri0W4kzm+PgVPlKmsfw2fKPRd16Ie0tdoRBVL2DS/q/m77qyxjDIaecovqhco92p/uv9VPZLtZSJLZzEZuJ9VLQszWAhu1xceJ1UZSTQw20ym7/wDWP9k/9wubAYr1mnpEhw7WxA8Fe/LNx85+7Dh7pn1UdrsDKsYhmNCMiO8KeJcvYRwvmTl4mNpWVVrCz1nk9Go0vHzNGY7wrNjuplI4hLnb3GSOG5V70aKtSlSyOeN3Y0fc5KY4zjqEs4z1kthsxFA9d4c4/M4f+Lq5agNFgH7RhI3Eagq9Co2u52VDizaTqWmJ4jRRlPmOFrGCzWeC1w3Az2ZLKwF1hAGvN/8AvktOz2FlNpa0ZHXOSeJUlCzhjQxugEDbkiaXeS4t9xxZarXMa5vRIEeCptOK1Et/bTwu4l0geq6r3HTcZGJuckNJAPdsVuzWVtNuFogeZ7SdqZS5EYb5lC6arecrt/dzhPEaBSX68cy5p1dDWje4nJV7JYW1TWxDMVnQQYIyG0K3Y7oZTM5ucNC4zHDcrPClkqstYKt7MOKgcRZDi0uEGCW5aqV9gqASbQ6PlatCrRDwWuEg6grPbcNOZJeR1S4kf3RT2JcNyC12cMsgDTja2HTvbixHyWvTqAgEZgiRwX0MERGWkLPqXDTJkFzRua4gf27lXKfMthrkcWeq11rfh2UwDxxf+KSwfGr8Wf8AVWKF3sYcTRBw4e6Z9VJTszWuc4avgnuEBHJdXYQovxKFnqPrFxx4GNeWgNAxGMjJM7V8sQi0VBiLoY0EmJmSYyA3qW03Kx7sXvNJMnCSA7ip7Pd7KZlogxh12TPjO1S5IhRedyws27XAVa7T0i/FxaQMJWmqtru9lXpDMaEGCO8KsWuTLyT5or364cyW/ueQ1o3mRCL7+CPmZ/2Cksd0Mpmc3OG1xk925WbTZm1G4XaSD4GQrKSWCri2mSBV7y+FU+R3orK4q0g5padCIKotmXe6ILt+DT+Rvoo75+BU+UrgXDS/q/m77qZl2MDHU88LtZJPmr5jnJTDxg5tP/53f7R/6KJ7C6yQNTREfwV59AFpYdCMPdEL7TpBrQ0aAADgFXi+ZPD8jJsNle+m1za7oIEDC3LsXdC7vfeeeLnZB2QBETExxUtouSm4yMTc5OEwD3K1ZrG2mIaI8ye0narufZ8iqh2k6EIWIyghCEAIQhAcVNDwKXeTHxH/ACj1QhZYf4SMU/8AJDKhCFiMoIQhACChCAzrp6Vb/ed9FooQrT5lIcgQhCqXBCEIAQhCAEIQgBCEIAQhCAEIQgBCEIAQhCAEIQgP/9k="/>
          <p:cNvSpPr>
            <a:spLocks noChangeAspect="1" noChangeArrowheads="1"/>
          </p:cNvSpPr>
          <p:nvPr/>
        </p:nvSpPr>
        <p:spPr bwMode="auto">
          <a:xfrm>
            <a:off x="460375" y="1603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p>
        </p:txBody>
      </p:sp>
      <p:pic>
        <p:nvPicPr>
          <p:cNvPr id="8200" name="Picture 8"/>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804248" y="3937576"/>
            <a:ext cx="1581469" cy="9821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8201" name="Picture 9"/>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49326" y="2204864"/>
            <a:ext cx="1353763" cy="1312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8203" name="Picture 11"/>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839829" y="5301208"/>
            <a:ext cx="2038506" cy="71347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37900" name="TextBox 5"/>
          <p:cNvSpPr txBox="1">
            <a:spLocks noChangeArrowheads="1"/>
          </p:cNvSpPr>
          <p:nvPr/>
        </p:nvSpPr>
        <p:spPr bwMode="auto">
          <a:xfrm>
            <a:off x="6394489" y="6245634"/>
            <a:ext cx="22367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GB" b="1" i="1" dirty="0"/>
              <a:t>more on the way</a:t>
            </a:r>
            <a:r>
              <a:rPr lang="en-GB" b="1" dirty="0"/>
              <a:t>…</a:t>
            </a:r>
          </a:p>
        </p:txBody>
      </p:sp>
      <p:pic>
        <p:nvPicPr>
          <p:cNvPr id="8205" name="Picture 13"/>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92734" y="4411172"/>
            <a:ext cx="2266950" cy="4762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37905" name="Title 1"/>
          <p:cNvSpPr>
            <a:spLocks/>
          </p:cNvSpPr>
          <p:nvPr/>
        </p:nvSpPr>
        <p:spPr bwMode="auto">
          <a:xfrm>
            <a:off x="457200" y="0"/>
            <a:ext cx="8686800" cy="620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r"/>
            <a:r>
              <a:rPr lang="en-GB" sz="3200" b="1" dirty="0" smtClean="0">
                <a:latin typeface="Calibri" pitchFamily="34" charset="0"/>
              </a:rPr>
              <a:t>External services Integration</a:t>
            </a:r>
            <a:endParaRPr lang="en-GB" sz="3200" b="1" dirty="0">
              <a:latin typeface="Calibri" pitchFamily="34" charset="0"/>
            </a:endParaRPr>
          </a:p>
        </p:txBody>
      </p:sp>
      <p:pic>
        <p:nvPicPr>
          <p:cNvPr id="3075" name="Picture 3"/>
          <p:cNvPicPr>
            <a:picLocks noChangeAspect="1" noChangeArrowheads="1"/>
          </p:cNvPicPr>
          <p:nvPr/>
        </p:nvPicPr>
        <p:blipFill rotWithShape="1">
          <a:blip r:embed="rId10" cstate="print">
            <a:duotone>
              <a:schemeClr val="bg2">
                <a:shade val="45000"/>
                <a:satMod val="135000"/>
              </a:schemeClr>
              <a:prstClr val="white"/>
            </a:duotone>
            <a:extLst>
              <a:ext uri="{BEBA8EAE-BF5A-486C-A8C5-ECC9F3942E4B}">
                <a14:imgProps xmlns:a14="http://schemas.microsoft.com/office/drawing/2010/main">
                  <a14:imgLayer r:embed="rId11">
                    <a14:imgEffect>
                      <a14:brightnessContrast contrast="-40000"/>
                    </a14:imgEffect>
                  </a14:imgLayer>
                </a14:imgProps>
              </a:ext>
              <a:ext uri="{28A0092B-C50C-407E-A947-70E740481C1C}">
                <a14:useLocalDpi xmlns:a14="http://schemas.microsoft.com/office/drawing/2010/main" val="0"/>
              </a:ext>
            </a:extLst>
          </a:blip>
          <a:srcRect/>
          <a:stretch/>
        </p:blipFill>
        <p:spPr bwMode="auto">
          <a:xfrm>
            <a:off x="6337560" y="1011288"/>
            <a:ext cx="2261669" cy="64401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Lst>
        </p:spPr>
      </p:pic>
      <p:pic>
        <p:nvPicPr>
          <p:cNvPr id="7170" name="Picture 2"/>
          <p:cNvPicPr>
            <a:picLocks noChangeAspect="1" noChangeArrowheads="1"/>
          </p:cNvPicPr>
          <p:nvPr/>
        </p:nvPicPr>
        <p:blipFill>
          <a:blip r:embed="rId12" cstate="print">
            <a:extLst>
              <a:ext uri="{BEBA8EAE-BF5A-486C-A8C5-ECC9F3942E4B}">
                <a14:imgProps xmlns:a14="http://schemas.microsoft.com/office/drawing/2010/main">
                  <a14:imgLayer r:embed="rId13">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3662363" y="1803225"/>
            <a:ext cx="1777215" cy="101079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201"/>
                                        </p:tgtEl>
                                        <p:attrNameLst>
                                          <p:attrName>style.visibility</p:attrName>
                                        </p:attrNameLst>
                                      </p:cBhvr>
                                      <p:to>
                                        <p:strVal val="visible"/>
                                      </p:to>
                                    </p:set>
                                    <p:animEffect transition="in" filter="fade">
                                      <p:cBhvr>
                                        <p:cTn id="7" dur="500"/>
                                        <p:tgtEl>
                                          <p:spTgt spid="8201"/>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195"/>
                                        </p:tgtEl>
                                        <p:attrNameLst>
                                          <p:attrName>style.visibility</p:attrName>
                                        </p:attrNameLst>
                                      </p:cBhvr>
                                      <p:to>
                                        <p:strVal val="visible"/>
                                      </p:to>
                                    </p:set>
                                    <p:animEffect transition="in" filter="fade">
                                      <p:cBhvr>
                                        <p:cTn id="11" dur="500"/>
                                        <p:tgtEl>
                                          <p:spTgt spid="819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8200"/>
                                        </p:tgtEl>
                                        <p:attrNameLst>
                                          <p:attrName>style.visibility</p:attrName>
                                        </p:attrNameLst>
                                      </p:cBhvr>
                                      <p:to>
                                        <p:strVal val="visible"/>
                                      </p:to>
                                    </p:set>
                                    <p:animEffect transition="in" filter="fade">
                                      <p:cBhvr>
                                        <p:cTn id="15" dur="500"/>
                                        <p:tgtEl>
                                          <p:spTgt spid="8200"/>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8205"/>
                                        </p:tgtEl>
                                        <p:attrNameLst>
                                          <p:attrName>style.visibility</p:attrName>
                                        </p:attrNameLst>
                                      </p:cBhvr>
                                      <p:to>
                                        <p:strVal val="visible"/>
                                      </p:to>
                                    </p:set>
                                    <p:animEffect transition="in" filter="fade">
                                      <p:cBhvr>
                                        <p:cTn id="19" dur="500"/>
                                        <p:tgtEl>
                                          <p:spTgt spid="8205"/>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8197"/>
                                        </p:tgtEl>
                                        <p:attrNameLst>
                                          <p:attrName>style.visibility</p:attrName>
                                        </p:attrNameLst>
                                      </p:cBhvr>
                                      <p:to>
                                        <p:strVal val="visible"/>
                                      </p:to>
                                    </p:set>
                                    <p:animEffect transition="in" filter="fade">
                                      <p:cBhvr>
                                        <p:cTn id="23" dur="500"/>
                                        <p:tgtEl>
                                          <p:spTgt spid="8197"/>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8203"/>
                                        </p:tgtEl>
                                        <p:attrNameLst>
                                          <p:attrName>style.visibility</p:attrName>
                                        </p:attrNameLst>
                                      </p:cBhvr>
                                      <p:to>
                                        <p:strVal val="visible"/>
                                      </p:to>
                                    </p:set>
                                    <p:animEffect transition="in" filter="fade">
                                      <p:cBhvr>
                                        <p:cTn id="27" dur="500"/>
                                        <p:tgtEl>
                                          <p:spTgt spid="8203"/>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8196"/>
                                        </p:tgtEl>
                                        <p:attrNameLst>
                                          <p:attrName>style.visibility</p:attrName>
                                        </p:attrNameLst>
                                      </p:cBhvr>
                                      <p:to>
                                        <p:strVal val="visible"/>
                                      </p:to>
                                    </p:set>
                                    <p:animEffect transition="in" filter="fade">
                                      <p:cBhvr>
                                        <p:cTn id="31" dur="500"/>
                                        <p:tgtEl>
                                          <p:spTgt spid="8196"/>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3075"/>
                                        </p:tgtEl>
                                        <p:attrNameLst>
                                          <p:attrName>style.visibility</p:attrName>
                                        </p:attrNameLst>
                                      </p:cBhvr>
                                      <p:to>
                                        <p:strVal val="visible"/>
                                      </p:to>
                                    </p:set>
                                    <p:animEffect transition="in" filter="fade">
                                      <p:cBhvr>
                                        <p:cTn id="35" dur="500"/>
                                        <p:tgtEl>
                                          <p:spTgt spid="30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3528" y="980728"/>
            <a:ext cx="1814602" cy="144016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5" name="Title 1"/>
          <p:cNvSpPr>
            <a:spLocks/>
          </p:cNvSpPr>
          <p:nvPr/>
        </p:nvSpPr>
        <p:spPr bwMode="auto">
          <a:xfrm>
            <a:off x="457200" y="0"/>
            <a:ext cx="8686800" cy="620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r"/>
            <a:r>
              <a:rPr lang="en-GB" sz="3200" b="1" dirty="0" smtClean="0">
                <a:latin typeface="Calibri" pitchFamily="34" charset="0"/>
              </a:rPr>
              <a:t>IUCN data integration</a:t>
            </a:r>
            <a:endParaRPr lang="en-GB" sz="3200" b="1" dirty="0">
              <a:latin typeface="Calibri" pitchFamily="34" charset="0"/>
            </a:endParaRPr>
          </a:p>
        </p:txBody>
      </p:sp>
      <p:pic>
        <p:nvPicPr>
          <p:cNvPr id="614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8896"/>
          <a:stretch/>
        </p:blipFill>
        <p:spPr bwMode="auto">
          <a:xfrm>
            <a:off x="2487819" y="1484784"/>
            <a:ext cx="7164926" cy="417646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4790587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9"/>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885652"/>
            <a:ext cx="1353763" cy="1312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5" name="Title 1"/>
          <p:cNvSpPr>
            <a:spLocks/>
          </p:cNvSpPr>
          <p:nvPr/>
        </p:nvSpPr>
        <p:spPr bwMode="auto">
          <a:xfrm>
            <a:off x="457200" y="0"/>
            <a:ext cx="8686800" cy="620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r"/>
            <a:r>
              <a:rPr lang="en-GB" sz="3200" b="1" dirty="0" smtClean="0">
                <a:latin typeface="Calibri" pitchFamily="34" charset="0"/>
              </a:rPr>
              <a:t>GBIF data integration</a:t>
            </a:r>
            <a:endParaRPr lang="en-GB" sz="3200" b="1" dirty="0">
              <a:latin typeface="Calibri" pitchFamily="34" charset="0"/>
            </a:endParaRPr>
          </a:p>
        </p:txBody>
      </p:sp>
      <p:pic>
        <p:nvPicPr>
          <p:cNvPr id="717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04548" y="885652"/>
            <a:ext cx="7039452" cy="59723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373725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0" y="980728"/>
            <a:ext cx="1777215" cy="101079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Lst>
        </p:spPr>
      </p:pic>
      <p:pic>
        <p:nvPicPr>
          <p:cNvPr id="1126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23728" y="1108268"/>
            <a:ext cx="6880845" cy="56267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ight Arrow 4"/>
          <p:cNvSpPr/>
          <p:nvPr/>
        </p:nvSpPr>
        <p:spPr>
          <a:xfrm>
            <a:off x="2123728" y="5517232"/>
            <a:ext cx="2088232" cy="936104"/>
          </a:xfrm>
          <a:prstGeom prst="rightArrow">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6060094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2"/>
          <p:cNvSpPr>
            <a:spLocks noGrp="1" noChangeArrowheads="1"/>
          </p:cNvSpPr>
          <p:nvPr>
            <p:ph type="title" idx="4294967295"/>
          </p:nvPr>
        </p:nvSpPr>
        <p:spPr bwMode="auto">
          <a:xfrm>
            <a:off x="914400" y="0"/>
            <a:ext cx="8229600" cy="620713"/>
          </a:xfrm>
          <a:prstGeom prst="rect">
            <a:avLst/>
          </a:prstGeom>
          <a:noFill/>
          <a:ln>
            <a:miter lim="800000"/>
            <a:headEnd/>
            <a:tailEnd/>
          </a:ln>
        </p:spPr>
        <p:txBody>
          <a:bodyPr anchor="ctr"/>
          <a:lstStyle/>
          <a:p>
            <a:pPr algn="r" eaLnBrk="1" hangingPunct="1"/>
            <a:r>
              <a:rPr lang="en-US" sz="3600" b="1" smtClean="0"/>
              <a:t>Help &amp; Support</a:t>
            </a:r>
          </a:p>
        </p:txBody>
      </p:sp>
      <p:pic>
        <p:nvPicPr>
          <p:cNvPr id="62466" name="Picture 10" descr="Issues List.png"/>
          <p:cNvPicPr>
            <a:picLocks noChangeAspect="1"/>
          </p:cNvPicPr>
          <p:nvPr/>
        </p:nvPicPr>
        <p:blipFill>
          <a:blip r:embed="rId3" cstate="print">
            <a:grayscl/>
            <a:extLst>
              <a:ext uri="{28A0092B-C50C-407E-A947-70E740481C1C}">
                <a14:useLocalDpi xmlns:a14="http://schemas.microsoft.com/office/drawing/2010/main" val="0"/>
              </a:ext>
            </a:extLst>
          </a:blip>
          <a:srcRect/>
          <a:stretch>
            <a:fillRect/>
          </a:stretch>
        </p:blipFill>
        <p:spPr bwMode="auto">
          <a:xfrm>
            <a:off x="250825" y="1052513"/>
            <a:ext cx="2263775" cy="3279775"/>
          </a:xfrm>
          <a:prstGeom prst="rect">
            <a:avLst/>
          </a:prstGeom>
          <a:noFill/>
          <a:ln w="9525">
            <a:noFill/>
            <a:miter lim="800000"/>
            <a:headEnd/>
            <a:tailEnd/>
          </a:ln>
        </p:spPr>
      </p:pic>
      <p:sp>
        <p:nvSpPr>
          <p:cNvPr id="62467" name="TextBox 5"/>
          <p:cNvSpPr txBox="1">
            <a:spLocks noChangeArrowheads="1"/>
          </p:cNvSpPr>
          <p:nvPr/>
        </p:nvSpPr>
        <p:spPr bwMode="auto">
          <a:xfrm>
            <a:off x="4859338" y="899269"/>
            <a:ext cx="4371975" cy="4524315"/>
          </a:xfrm>
          <a:prstGeom prst="rect">
            <a:avLst/>
          </a:prstGeom>
          <a:noFill/>
          <a:ln w="9525">
            <a:noFill/>
            <a:miter lim="800000"/>
            <a:headEnd/>
            <a:tailEnd/>
          </a:ln>
        </p:spPr>
        <p:txBody>
          <a:bodyPr>
            <a:spAutoFit/>
          </a:bodyPr>
          <a:lstStyle/>
          <a:p>
            <a:pPr marL="342900" indent="-196850" eaLnBrk="0" hangingPunct="0">
              <a:lnSpc>
                <a:spcPct val="200000"/>
              </a:lnSpc>
              <a:buFont typeface="Arial" charset="0"/>
              <a:buChar char="•"/>
            </a:pPr>
            <a:r>
              <a:rPr lang="en-US" sz="2400" dirty="0">
                <a:ea typeface="ＭＳ Ｐゴシック"/>
                <a:cs typeface="ＭＳ Ｐゴシック"/>
              </a:rPr>
              <a:t>In-site Support</a:t>
            </a:r>
          </a:p>
          <a:p>
            <a:pPr marL="342900" indent="-196850" eaLnBrk="0" hangingPunct="0">
              <a:lnSpc>
                <a:spcPct val="200000"/>
              </a:lnSpc>
              <a:buFont typeface="Arial" charset="0"/>
              <a:buChar char="•"/>
            </a:pPr>
            <a:r>
              <a:rPr lang="en-US" sz="2400" dirty="0" smtClean="0">
                <a:ea typeface="ＭＳ Ｐゴシック"/>
                <a:cs typeface="ＭＳ Ｐゴシック"/>
              </a:rPr>
              <a:t>Wiki</a:t>
            </a:r>
            <a:endParaRPr lang="en-US" sz="2200" dirty="0">
              <a:ea typeface="ＭＳ Ｐゴシック"/>
              <a:cs typeface="ＭＳ Ｐゴシック"/>
            </a:endParaRPr>
          </a:p>
          <a:p>
            <a:pPr marL="342900" indent="-196850" eaLnBrk="0" hangingPunct="0">
              <a:lnSpc>
                <a:spcPct val="200000"/>
              </a:lnSpc>
              <a:buFont typeface="Arial" charset="0"/>
              <a:buChar char="•"/>
            </a:pPr>
            <a:r>
              <a:rPr lang="en-US" sz="2400" dirty="0" smtClean="0">
                <a:ea typeface="ＭＳ Ｐゴシック"/>
                <a:cs typeface="ＭＳ Ｐゴシック"/>
              </a:rPr>
              <a:t>Training </a:t>
            </a:r>
            <a:r>
              <a:rPr lang="en-US" sz="2400" dirty="0">
                <a:ea typeface="ＭＳ Ｐゴシック"/>
                <a:cs typeface="ＭＳ Ｐゴシック"/>
              </a:rPr>
              <a:t>Courses </a:t>
            </a:r>
            <a:r>
              <a:rPr lang="en-US" sz="2000" dirty="0">
                <a:ea typeface="ＭＳ Ｐゴシック"/>
                <a:cs typeface="ＭＳ Ｐゴシック"/>
              </a:rPr>
              <a:t>(12 in 2012)</a:t>
            </a:r>
            <a:endParaRPr lang="en-US" sz="2200" dirty="0">
              <a:ea typeface="ＭＳ Ｐゴシック"/>
              <a:cs typeface="ＭＳ Ｐゴシック"/>
            </a:endParaRPr>
          </a:p>
          <a:p>
            <a:pPr marL="342900" indent="-196850" eaLnBrk="0" hangingPunct="0">
              <a:lnSpc>
                <a:spcPct val="200000"/>
              </a:lnSpc>
              <a:buFont typeface="Arial" charset="0"/>
              <a:buChar char="•"/>
            </a:pPr>
            <a:r>
              <a:rPr lang="en-US" sz="2400" dirty="0" smtClean="0">
                <a:ea typeface="ＭＳ Ｐゴシック"/>
                <a:cs typeface="ＭＳ Ｐゴシック"/>
              </a:rPr>
              <a:t>Ambassadors </a:t>
            </a:r>
            <a:r>
              <a:rPr lang="en-US" sz="2400" dirty="0" err="1">
                <a:ea typeface="ＭＳ Ｐゴシック"/>
                <a:cs typeface="ＭＳ Ｐゴシック"/>
              </a:rPr>
              <a:t>Programme</a:t>
            </a:r>
            <a:endParaRPr lang="en-US" sz="2400" dirty="0">
              <a:ea typeface="ＭＳ Ｐゴシック"/>
              <a:cs typeface="ＭＳ Ｐゴシック"/>
            </a:endParaRPr>
          </a:p>
          <a:p>
            <a:pPr marL="342900" indent="-196850" eaLnBrk="0" hangingPunct="0">
              <a:lnSpc>
                <a:spcPct val="200000"/>
              </a:lnSpc>
              <a:buFont typeface="Arial" charset="0"/>
              <a:buChar char="•"/>
            </a:pPr>
            <a:r>
              <a:rPr lang="en-US" sz="2400" dirty="0" smtClean="0">
                <a:ea typeface="ＭＳ Ｐゴシック"/>
                <a:cs typeface="ＭＳ Ｐゴシック"/>
              </a:rPr>
              <a:t>Embedded </a:t>
            </a:r>
            <a:r>
              <a:rPr lang="en-US" sz="2400" dirty="0">
                <a:ea typeface="ＭＳ Ｐゴシック"/>
                <a:cs typeface="ＭＳ Ｐゴシック"/>
              </a:rPr>
              <a:t>Issues Queue</a:t>
            </a:r>
          </a:p>
          <a:p>
            <a:pPr marL="342900" indent="-196850" eaLnBrk="0" hangingPunct="0">
              <a:lnSpc>
                <a:spcPct val="200000"/>
              </a:lnSpc>
              <a:buFont typeface="Arial" charset="0"/>
              <a:buChar char="•"/>
            </a:pPr>
            <a:r>
              <a:rPr lang="en-US" sz="2400" dirty="0" smtClean="0">
                <a:ea typeface="ＭＳ Ｐゴシック"/>
                <a:cs typeface="ＭＳ Ｐゴシック"/>
              </a:rPr>
              <a:t>Sandbox Site</a:t>
            </a:r>
            <a:endParaRPr lang="en-US" sz="2400" dirty="0">
              <a:ea typeface="ＭＳ Ｐゴシック"/>
              <a:cs typeface="ＭＳ Ｐゴシック"/>
            </a:endParaRPr>
          </a:p>
        </p:txBody>
      </p:sp>
      <p:pic>
        <p:nvPicPr>
          <p:cNvPr id="62468" name="Picture 3" descr="Courses.png"/>
          <p:cNvPicPr>
            <a:picLocks noChangeAspect="1"/>
          </p:cNvPicPr>
          <p:nvPr/>
        </p:nvPicPr>
        <p:blipFill>
          <a:blip r:embed="rId4" cstate="print">
            <a:grayscl/>
            <a:extLst>
              <a:ext uri="{28A0092B-C50C-407E-A947-70E740481C1C}">
                <a14:useLocalDpi xmlns:a14="http://schemas.microsoft.com/office/drawing/2010/main" val="0"/>
              </a:ext>
            </a:extLst>
          </a:blip>
          <a:srcRect/>
          <a:stretch>
            <a:fillRect/>
          </a:stretch>
        </p:blipFill>
        <p:spPr bwMode="auto">
          <a:xfrm>
            <a:off x="323850" y="4437063"/>
            <a:ext cx="2160588" cy="539750"/>
          </a:xfrm>
          <a:prstGeom prst="rect">
            <a:avLst/>
          </a:prstGeom>
          <a:noFill/>
          <a:ln w="9525">
            <a:noFill/>
            <a:miter lim="800000"/>
            <a:headEnd/>
            <a:tailEnd/>
          </a:ln>
        </p:spPr>
      </p:pic>
      <p:pic>
        <p:nvPicPr>
          <p:cNvPr id="62469" name="Picture 4" descr="Issues Site.png"/>
          <p:cNvPicPr>
            <a:picLocks noChangeAspect="1"/>
          </p:cNvPicPr>
          <p:nvPr/>
        </p:nvPicPr>
        <p:blipFill>
          <a:blip r:embed="rId5" cstate="print">
            <a:grayscl/>
            <a:extLst>
              <a:ext uri="{28A0092B-C50C-407E-A947-70E740481C1C}">
                <a14:useLocalDpi xmlns:a14="http://schemas.microsoft.com/office/drawing/2010/main" val="0"/>
              </a:ext>
            </a:extLst>
          </a:blip>
          <a:srcRect/>
          <a:stretch>
            <a:fillRect/>
          </a:stretch>
        </p:blipFill>
        <p:spPr bwMode="auto">
          <a:xfrm>
            <a:off x="2555875" y="1125538"/>
            <a:ext cx="2425700" cy="2025650"/>
          </a:xfrm>
          <a:prstGeom prst="rect">
            <a:avLst/>
          </a:prstGeom>
          <a:noFill/>
          <a:ln w="9525">
            <a:noFill/>
            <a:miter lim="800000"/>
            <a:headEnd/>
            <a:tailEnd/>
          </a:ln>
        </p:spPr>
      </p:pic>
      <p:pic>
        <p:nvPicPr>
          <p:cNvPr id="62470" name="Picture 1" descr="Wiki.png"/>
          <p:cNvPicPr>
            <a:picLocks noChangeAspect="1"/>
          </p:cNvPicPr>
          <p:nvPr/>
        </p:nvPicPr>
        <p:blipFill>
          <a:blip r:embed="rId6" cstate="print">
            <a:grayscl/>
            <a:extLst>
              <a:ext uri="{28A0092B-C50C-407E-A947-70E740481C1C}">
                <a14:useLocalDpi xmlns:a14="http://schemas.microsoft.com/office/drawing/2010/main" val="0"/>
              </a:ext>
            </a:extLst>
          </a:blip>
          <a:srcRect/>
          <a:stretch>
            <a:fillRect/>
          </a:stretch>
        </p:blipFill>
        <p:spPr bwMode="auto">
          <a:xfrm>
            <a:off x="2555875" y="3284538"/>
            <a:ext cx="2376488" cy="1658937"/>
          </a:xfrm>
          <a:prstGeom prst="rect">
            <a:avLst/>
          </a:prstGeom>
          <a:noFill/>
          <a:ln w="9525">
            <a:noFill/>
            <a:miter lim="800000"/>
            <a:headEnd/>
            <a:tailEnd/>
          </a:ln>
        </p:spPr>
      </p:pic>
      <p:sp>
        <p:nvSpPr>
          <p:cNvPr id="62471" name="TextBox 8"/>
          <p:cNvSpPr txBox="1">
            <a:spLocks noChangeArrowheads="1"/>
          </p:cNvSpPr>
          <p:nvPr/>
        </p:nvSpPr>
        <p:spPr bwMode="auto">
          <a:xfrm>
            <a:off x="257175" y="5818188"/>
            <a:ext cx="7210628" cy="769441"/>
          </a:xfrm>
          <a:prstGeom prst="rect">
            <a:avLst/>
          </a:prstGeom>
          <a:noFill/>
          <a:ln w="9525">
            <a:noFill/>
            <a:miter lim="800000"/>
            <a:headEnd/>
            <a:tailEnd/>
          </a:ln>
        </p:spPr>
        <p:txBody>
          <a:bodyPr wrap="none">
            <a:spAutoFit/>
          </a:bodyPr>
          <a:lstStyle/>
          <a:p>
            <a:pPr eaLnBrk="0" hangingPunct="0"/>
            <a:r>
              <a:rPr lang="en-US" sz="4400" b="1" dirty="0">
                <a:solidFill>
                  <a:srgbClr val="5F5F5F"/>
                </a:solidFill>
                <a:ea typeface="ＭＳ Ｐゴシック"/>
                <a:cs typeface="ＭＳ Ｐゴシック"/>
              </a:rPr>
              <a:t>http://</a:t>
            </a:r>
            <a:r>
              <a:rPr lang="en-US" sz="4400" b="1" dirty="0" smtClean="0">
                <a:solidFill>
                  <a:srgbClr val="5F5F5F"/>
                </a:solidFill>
                <a:ea typeface="ＭＳ Ｐゴシック"/>
                <a:cs typeface="ＭＳ Ｐゴシック"/>
              </a:rPr>
              <a:t>help.scratchpads.eu</a:t>
            </a:r>
            <a:endParaRPr lang="en-US" sz="4400" b="1" dirty="0">
              <a:solidFill>
                <a:srgbClr val="5F5F5F"/>
              </a:solidFill>
              <a:ea typeface="ＭＳ Ｐゴシック"/>
              <a:cs typeface="ＭＳ Ｐゴシック"/>
            </a:endParaRPr>
          </a:p>
        </p:txBody>
      </p:sp>
    </p:spTree>
    <p:extLst>
      <p:ext uri="{BB962C8B-B14F-4D97-AF65-F5344CB8AC3E}">
        <p14:creationId xmlns:p14="http://schemas.microsoft.com/office/powerpoint/2010/main" val="100499916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TextBox 2"/>
          <p:cNvSpPr txBox="1">
            <a:spLocks noChangeArrowheads="1"/>
          </p:cNvSpPr>
          <p:nvPr/>
        </p:nvSpPr>
        <p:spPr bwMode="auto">
          <a:xfrm>
            <a:off x="1403350" y="1841500"/>
            <a:ext cx="5657850" cy="457200"/>
          </a:xfrm>
          <a:prstGeom prst="rect">
            <a:avLst/>
          </a:prstGeom>
          <a:noFill/>
          <a:ln w="9525">
            <a:noFill/>
            <a:miter lim="800000"/>
            <a:headEnd/>
            <a:tailEnd/>
          </a:ln>
        </p:spPr>
        <p:txBody>
          <a:bodyPr wrap="none">
            <a:spAutoFit/>
          </a:bodyPr>
          <a:lstStyle/>
          <a:p>
            <a:r>
              <a:rPr lang="en-GB" sz="2400">
                <a:solidFill>
                  <a:srgbClr val="5F5F5F"/>
                </a:solidFill>
                <a:ea typeface="ＭＳ Ｐゴシック"/>
                <a:cs typeface="ＭＳ Ｐゴシック"/>
              </a:rPr>
              <a:t>Scratchpads are an integrated system to</a:t>
            </a:r>
          </a:p>
        </p:txBody>
      </p:sp>
      <p:sp>
        <p:nvSpPr>
          <p:cNvPr id="61442" name="TextBox 3"/>
          <p:cNvSpPr txBox="1">
            <a:spLocks noChangeArrowheads="1"/>
          </p:cNvSpPr>
          <p:nvPr/>
        </p:nvSpPr>
        <p:spPr bwMode="auto">
          <a:xfrm>
            <a:off x="77788" y="2849563"/>
            <a:ext cx="9066212" cy="579437"/>
          </a:xfrm>
          <a:prstGeom prst="rect">
            <a:avLst/>
          </a:prstGeom>
          <a:noFill/>
          <a:ln w="9525">
            <a:noFill/>
            <a:miter lim="800000"/>
            <a:headEnd/>
            <a:tailEnd/>
          </a:ln>
        </p:spPr>
        <p:txBody>
          <a:bodyPr wrap="none">
            <a:spAutoFit/>
          </a:bodyPr>
          <a:lstStyle/>
          <a:p>
            <a:r>
              <a:rPr lang="en-GB" sz="3200" b="1">
                <a:ea typeface="ＭＳ Ｐゴシック"/>
                <a:cs typeface="ＭＳ Ｐゴシック"/>
              </a:rPr>
              <a:t>Enter, Curate, Mark-up, Link and Publish data </a:t>
            </a:r>
          </a:p>
        </p:txBody>
      </p:sp>
      <p:sp>
        <p:nvSpPr>
          <p:cNvPr id="61443" name="Text Box 4"/>
          <p:cNvSpPr txBox="1">
            <a:spLocks noChangeArrowheads="1"/>
          </p:cNvSpPr>
          <p:nvPr/>
        </p:nvSpPr>
        <p:spPr bwMode="auto">
          <a:xfrm>
            <a:off x="365200" y="4005064"/>
            <a:ext cx="8180387" cy="1736725"/>
          </a:xfrm>
          <a:prstGeom prst="rect">
            <a:avLst/>
          </a:prstGeom>
          <a:noFill/>
          <a:ln w="9525">
            <a:noFill/>
            <a:miter lim="800000"/>
            <a:headEnd/>
            <a:tailEnd/>
          </a:ln>
        </p:spPr>
        <p:txBody>
          <a:bodyPr wrap="none">
            <a:spAutoFit/>
          </a:bodyPr>
          <a:lstStyle/>
          <a:p>
            <a:pPr algn="ctr"/>
            <a:r>
              <a:rPr lang="en-GB" sz="3200" dirty="0">
                <a:solidFill>
                  <a:srgbClr val="5F5F5F"/>
                </a:solidFill>
              </a:rPr>
              <a:t>taxonomic</a:t>
            </a:r>
            <a:r>
              <a:rPr lang="en-GB" sz="3200" dirty="0"/>
              <a:t> </a:t>
            </a:r>
            <a:r>
              <a:rPr lang="en-GB" sz="5400" dirty="0"/>
              <a:t>workflow</a:t>
            </a:r>
          </a:p>
          <a:p>
            <a:pPr algn="ctr"/>
            <a:r>
              <a:rPr lang="en-GB" sz="3200" dirty="0">
                <a:solidFill>
                  <a:srgbClr val="5F5F5F"/>
                </a:solidFill>
              </a:rPr>
              <a:t>in a</a:t>
            </a:r>
            <a:r>
              <a:rPr lang="en-GB" sz="4000" dirty="0"/>
              <a:t> </a:t>
            </a:r>
            <a:r>
              <a:rPr lang="en-GB" sz="5400" dirty="0"/>
              <a:t>single</a:t>
            </a:r>
            <a:r>
              <a:rPr lang="en-GB" sz="4000" dirty="0"/>
              <a:t> </a:t>
            </a:r>
            <a:r>
              <a:rPr lang="en-GB" sz="4000" dirty="0">
                <a:solidFill>
                  <a:srgbClr val="5F5F5F"/>
                </a:solidFill>
              </a:rPr>
              <a:t>virtual</a:t>
            </a:r>
            <a:r>
              <a:rPr lang="en-GB" sz="4000" dirty="0"/>
              <a:t> </a:t>
            </a:r>
            <a:r>
              <a:rPr lang="en-GB" sz="5400" dirty="0"/>
              <a:t>environment</a:t>
            </a:r>
          </a:p>
        </p:txBody>
      </p:sp>
    </p:spTree>
    <p:extLst>
      <p:ext uri="{BB962C8B-B14F-4D97-AF65-F5344CB8AC3E}">
        <p14:creationId xmlns:p14="http://schemas.microsoft.com/office/powerpoint/2010/main" val="222668444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TextBox 6"/>
          <p:cNvSpPr txBox="1">
            <a:spLocks noChangeArrowheads="1"/>
          </p:cNvSpPr>
          <p:nvPr/>
        </p:nvSpPr>
        <p:spPr bwMode="auto">
          <a:xfrm>
            <a:off x="323528" y="752475"/>
            <a:ext cx="8820471" cy="4675126"/>
          </a:xfrm>
          <a:prstGeom prst="rect">
            <a:avLst/>
          </a:prstGeom>
          <a:noFill/>
          <a:ln w="9525">
            <a:noFill/>
            <a:miter lim="800000"/>
            <a:headEnd/>
            <a:tailEnd/>
          </a:ln>
        </p:spPr>
        <p:txBody>
          <a:bodyPr wrap="square">
            <a:spAutoFit/>
          </a:bodyPr>
          <a:lstStyle/>
          <a:p>
            <a:pPr marL="146050" eaLnBrk="0" hangingPunct="0">
              <a:lnSpc>
                <a:spcPct val="130000"/>
              </a:lnSpc>
              <a:defRPr/>
            </a:pPr>
            <a:r>
              <a:rPr lang="en-US" sz="2000" b="1" dirty="0">
                <a:latin typeface="Arial" charset="0"/>
                <a:ea typeface="ＭＳ Ｐゴシック" pitchFamily="34" charset="-128"/>
                <a:cs typeface="+mn-cs"/>
              </a:rPr>
              <a:t>Scratchpads technical development</a:t>
            </a:r>
          </a:p>
          <a:p>
            <a:pPr marL="636588" lvl="1" indent="-247650" eaLnBrk="0" hangingPunct="0">
              <a:lnSpc>
                <a:spcPct val="130000"/>
              </a:lnSpc>
              <a:buFont typeface="Lucida Grande"/>
              <a:buChar char="-"/>
              <a:defRPr/>
            </a:pPr>
            <a:r>
              <a:rPr lang="en-US" sz="1600" dirty="0">
                <a:latin typeface="Arial" charset="0"/>
                <a:ea typeface="ＭＳ Ｐゴシック" pitchFamily="34" charset="-128"/>
                <a:cs typeface="+mn-cs"/>
              </a:rPr>
              <a:t>Simon Rycroft, Ben Scott, Ed Baker, Alice </a:t>
            </a:r>
            <a:r>
              <a:rPr lang="en-US" sz="1600" dirty="0" smtClean="0">
                <a:latin typeface="Arial" charset="0"/>
                <a:ea typeface="ＭＳ Ｐゴシック" pitchFamily="34" charset="-128"/>
                <a:cs typeface="+mn-cs"/>
              </a:rPr>
              <a:t>Heaton, </a:t>
            </a:r>
            <a:r>
              <a:rPr lang="en-US" sz="1600" dirty="0">
                <a:latin typeface="Arial" charset="0"/>
                <a:ea typeface="ＭＳ Ｐゴシック" pitchFamily="34" charset="-128"/>
                <a:cs typeface="+mn-cs"/>
              </a:rPr>
              <a:t>Katherine </a:t>
            </a:r>
            <a:r>
              <a:rPr lang="en-US" sz="1600" dirty="0" err="1" smtClean="0">
                <a:latin typeface="Arial" charset="0"/>
                <a:ea typeface="ＭＳ Ｐゴシック" pitchFamily="34" charset="-128"/>
                <a:cs typeface="+mn-cs"/>
              </a:rPr>
              <a:t>Boutton</a:t>
            </a:r>
            <a:r>
              <a:rPr lang="en-US" sz="1600" dirty="0" smtClean="0">
                <a:latin typeface="Arial" charset="0"/>
                <a:ea typeface="ＭＳ Ｐゴシック" pitchFamily="34" charset="-128"/>
                <a:cs typeface="+mn-cs"/>
              </a:rPr>
              <a:t>, Khalid Almaini</a:t>
            </a:r>
            <a:endParaRPr lang="en-US" sz="1600" dirty="0">
              <a:latin typeface="Arial" charset="0"/>
              <a:ea typeface="ＭＳ Ｐゴシック" pitchFamily="34" charset="-128"/>
              <a:cs typeface="+mn-cs"/>
            </a:endParaRPr>
          </a:p>
          <a:p>
            <a:pPr marL="146050" eaLnBrk="0" hangingPunct="0">
              <a:lnSpc>
                <a:spcPct val="130000"/>
              </a:lnSpc>
              <a:defRPr/>
            </a:pPr>
            <a:r>
              <a:rPr lang="en-US" sz="2000" b="1" dirty="0">
                <a:latin typeface="Arial" charset="0"/>
                <a:ea typeface="ＭＳ Ｐゴシック" pitchFamily="34" charset="-128"/>
                <a:cs typeface="+mn-cs"/>
              </a:rPr>
              <a:t>Scratchpads outreach</a:t>
            </a:r>
          </a:p>
          <a:p>
            <a:pPr marL="636588" lvl="1" indent="-247650" eaLnBrk="0" hangingPunct="0">
              <a:lnSpc>
                <a:spcPct val="130000"/>
              </a:lnSpc>
              <a:buFont typeface="Lucida Grande"/>
              <a:buChar char="-"/>
              <a:defRPr/>
            </a:pPr>
            <a:r>
              <a:rPr lang="en-US" sz="1600" dirty="0">
                <a:latin typeface="Arial" charset="0"/>
                <a:ea typeface="ＭＳ Ｐゴシック" pitchFamily="34" charset="-128"/>
                <a:cs typeface="+mn-cs"/>
              </a:rPr>
              <a:t>Laurence Livermore, Isa van </a:t>
            </a:r>
            <a:r>
              <a:rPr lang="en-US" sz="1600" dirty="0" err="1">
                <a:latin typeface="Arial" charset="0"/>
                <a:ea typeface="ＭＳ Ｐゴシック" pitchFamily="34" charset="-128"/>
                <a:cs typeface="+mn-cs"/>
              </a:rPr>
              <a:t>deVelde</a:t>
            </a:r>
            <a:r>
              <a:rPr lang="en-US" sz="1600" dirty="0">
                <a:latin typeface="Arial" charset="0"/>
                <a:ea typeface="ＭＳ Ｐゴシック" pitchFamily="34" charset="-128"/>
                <a:cs typeface="+mn-cs"/>
              </a:rPr>
              <a:t> &amp; Dimitris Koureas</a:t>
            </a:r>
          </a:p>
          <a:p>
            <a:pPr marL="146050" eaLnBrk="0" hangingPunct="0">
              <a:lnSpc>
                <a:spcPct val="130000"/>
              </a:lnSpc>
              <a:defRPr/>
            </a:pPr>
            <a:r>
              <a:rPr lang="en-US" sz="2000" b="1" dirty="0">
                <a:latin typeface="Arial" charset="0"/>
                <a:ea typeface="ＭＳ Ｐゴシック" pitchFamily="34" charset="-128"/>
                <a:cs typeface="+mn-cs"/>
              </a:rPr>
              <a:t>e-Monocot</a:t>
            </a:r>
          </a:p>
          <a:p>
            <a:pPr marL="636588" lvl="1" indent="-247650" eaLnBrk="0" hangingPunct="0">
              <a:lnSpc>
                <a:spcPct val="130000"/>
              </a:lnSpc>
              <a:buFont typeface="Lucida Grande"/>
              <a:buChar char="-"/>
              <a:defRPr/>
            </a:pPr>
            <a:r>
              <a:rPr lang="en-US" sz="1600" dirty="0">
                <a:latin typeface="Arial" charset="0"/>
                <a:ea typeface="ＭＳ Ｐゴシック" pitchFamily="34" charset="-128"/>
                <a:cs typeface="+mn-cs"/>
              </a:rPr>
              <a:t>Paul Wilkin &amp; the </a:t>
            </a:r>
            <a:r>
              <a:rPr lang="en-US" sz="1600" b="1" dirty="0">
                <a:latin typeface="Arial" charset="0"/>
                <a:ea typeface="ＭＳ Ｐゴシック" pitchFamily="34" charset="-128"/>
                <a:cs typeface="+mn-cs"/>
              </a:rPr>
              <a:t>Kew team</a:t>
            </a:r>
            <a:r>
              <a:rPr lang="en-US" sz="1600" dirty="0">
                <a:latin typeface="Arial" charset="0"/>
                <a:ea typeface="ＭＳ Ｐゴシック" pitchFamily="34" charset="-128"/>
                <a:cs typeface="+mn-cs"/>
              </a:rPr>
              <a:t>, Charles </a:t>
            </a:r>
            <a:r>
              <a:rPr lang="en-US" sz="1600" dirty="0" err="1">
                <a:latin typeface="Arial" charset="0"/>
                <a:ea typeface="ＭＳ Ｐゴシック" pitchFamily="34" charset="-128"/>
                <a:cs typeface="+mn-cs"/>
              </a:rPr>
              <a:t>Godfray</a:t>
            </a:r>
            <a:r>
              <a:rPr lang="en-US" sz="1600" dirty="0">
                <a:latin typeface="Arial" charset="0"/>
                <a:ea typeface="ＭＳ Ｐゴシック" pitchFamily="34" charset="-128"/>
                <a:cs typeface="+mn-cs"/>
              </a:rPr>
              <a:t> &amp; the </a:t>
            </a:r>
            <a:r>
              <a:rPr lang="en-US" sz="1600" b="1" dirty="0">
                <a:latin typeface="Arial" charset="0"/>
                <a:ea typeface="ＭＳ Ｐゴシック" pitchFamily="34" charset="-128"/>
                <a:cs typeface="+mn-cs"/>
              </a:rPr>
              <a:t>Oxford team </a:t>
            </a:r>
          </a:p>
          <a:p>
            <a:pPr marL="146050" eaLnBrk="0" hangingPunct="0">
              <a:lnSpc>
                <a:spcPct val="130000"/>
              </a:lnSpc>
              <a:defRPr/>
            </a:pPr>
            <a:r>
              <a:rPr lang="en-US" sz="2000" b="1" dirty="0" err="1">
                <a:latin typeface="Arial" charset="0"/>
                <a:ea typeface="ＭＳ Ｐゴシック" pitchFamily="34" charset="-128"/>
                <a:cs typeface="+mn-cs"/>
              </a:rPr>
              <a:t>ViBRANT</a:t>
            </a:r>
            <a:endParaRPr lang="en-US" sz="2000" b="1" dirty="0">
              <a:latin typeface="Arial" charset="0"/>
              <a:ea typeface="ＭＳ Ｐゴシック" pitchFamily="34" charset="-128"/>
              <a:cs typeface="+mn-cs"/>
            </a:endParaRPr>
          </a:p>
          <a:p>
            <a:pPr marL="636588" lvl="1" indent="-247650" eaLnBrk="0" hangingPunct="0">
              <a:lnSpc>
                <a:spcPct val="130000"/>
              </a:lnSpc>
              <a:buFont typeface="Lucida Grande"/>
              <a:buChar char="-"/>
              <a:defRPr/>
            </a:pPr>
            <a:r>
              <a:rPr lang="en-US" sz="1600" dirty="0">
                <a:latin typeface="Arial" charset="0"/>
                <a:ea typeface="ＭＳ Ｐゴシック" pitchFamily="34" charset="-128"/>
                <a:cs typeface="+mn-cs"/>
              </a:rPr>
              <a:t>Vince Smith, Dave Roberts &amp; Lucy Reeve</a:t>
            </a:r>
          </a:p>
          <a:p>
            <a:pPr indent="-68262" eaLnBrk="0" hangingPunct="0">
              <a:lnSpc>
                <a:spcPct val="130000"/>
              </a:lnSpc>
              <a:defRPr/>
            </a:pPr>
            <a:r>
              <a:rPr lang="en-US" sz="2000" dirty="0">
                <a:latin typeface="Arial" charset="0"/>
                <a:ea typeface="ＭＳ Ｐゴシック" pitchFamily="34" charset="-128"/>
                <a:cs typeface="+mn-cs"/>
              </a:rPr>
              <a:t>   </a:t>
            </a:r>
            <a:r>
              <a:rPr lang="en-US" sz="2000" b="1" dirty="0">
                <a:latin typeface="Arial" charset="0"/>
                <a:ea typeface="ＭＳ Ｐゴシック" pitchFamily="34" charset="-128"/>
                <a:cs typeface="+mn-cs"/>
              </a:rPr>
              <a:t>Pensoft</a:t>
            </a:r>
          </a:p>
          <a:p>
            <a:pPr marL="388938" lvl="1" eaLnBrk="0" hangingPunct="0">
              <a:lnSpc>
                <a:spcPct val="130000"/>
              </a:lnSpc>
              <a:defRPr/>
            </a:pPr>
            <a:r>
              <a:rPr lang="en-US" sz="2000" dirty="0">
                <a:latin typeface="Arial" charset="0"/>
                <a:ea typeface="ＭＳ Ｐゴシック" pitchFamily="34" charset="-128"/>
                <a:cs typeface="+mn-cs"/>
              </a:rPr>
              <a:t>- </a:t>
            </a:r>
            <a:r>
              <a:rPr lang="en-US" sz="2000" dirty="0" smtClean="0">
                <a:latin typeface="Arial" charset="0"/>
                <a:ea typeface="ＭＳ Ｐゴシック" pitchFamily="34" charset="-128"/>
                <a:cs typeface="+mn-cs"/>
              </a:rPr>
              <a:t>  </a:t>
            </a:r>
            <a:r>
              <a:rPr lang="en-US" sz="1600" dirty="0" smtClean="0">
                <a:latin typeface="Arial" charset="0"/>
                <a:ea typeface="ＭＳ Ｐゴシック" pitchFamily="34" charset="-128"/>
                <a:cs typeface="+mn-cs"/>
              </a:rPr>
              <a:t>Lyubomir </a:t>
            </a:r>
            <a:r>
              <a:rPr lang="en-US" sz="1600" dirty="0">
                <a:latin typeface="Arial" charset="0"/>
                <a:ea typeface="ＭＳ Ｐゴシック" pitchFamily="34" charset="-128"/>
                <a:cs typeface="+mn-cs"/>
              </a:rPr>
              <a:t>Penev and the </a:t>
            </a:r>
            <a:r>
              <a:rPr lang="en-US" sz="1600" dirty="0" smtClean="0">
                <a:latin typeface="Arial" charset="0"/>
                <a:ea typeface="ＭＳ Ｐゴシック" pitchFamily="34" charset="-128"/>
                <a:cs typeface="+mn-cs"/>
              </a:rPr>
              <a:t>Pensoft team</a:t>
            </a:r>
            <a:endParaRPr lang="en-US" sz="1600" dirty="0">
              <a:latin typeface="Arial" charset="0"/>
              <a:ea typeface="ＭＳ Ｐゴシック" pitchFamily="34" charset="-128"/>
              <a:cs typeface="+mn-cs"/>
            </a:endParaRPr>
          </a:p>
          <a:p>
            <a:pPr marL="146050" eaLnBrk="0" hangingPunct="0">
              <a:defRPr/>
            </a:pPr>
            <a:endParaRPr lang="en-US" sz="2000" dirty="0">
              <a:latin typeface="Arial" charset="0"/>
              <a:ea typeface="ＭＳ Ｐゴシック" pitchFamily="34" charset="-128"/>
              <a:cs typeface="+mn-cs"/>
            </a:endParaRPr>
          </a:p>
          <a:p>
            <a:pPr marL="146050" eaLnBrk="0" hangingPunct="0">
              <a:defRPr/>
            </a:pPr>
            <a:r>
              <a:rPr lang="en-US" sz="3600" dirty="0">
                <a:latin typeface="Arial" charset="0"/>
                <a:ea typeface="ＭＳ Ｐゴシック" pitchFamily="34" charset="-128"/>
                <a:cs typeface="+mn-cs"/>
              </a:rPr>
              <a:t>Our </a:t>
            </a:r>
            <a:r>
              <a:rPr lang="en-US" sz="3600" b="1" dirty="0" smtClean="0">
                <a:latin typeface="Arial" charset="0"/>
                <a:ea typeface="ＭＳ Ｐゴシック" pitchFamily="34" charset="-128"/>
                <a:cs typeface="+mn-cs"/>
              </a:rPr>
              <a:t>7000</a:t>
            </a:r>
            <a:r>
              <a:rPr lang="en-US" sz="3600" dirty="0" smtClean="0">
                <a:latin typeface="Arial" charset="0"/>
                <a:ea typeface="ＭＳ Ｐゴシック" pitchFamily="34" charset="-128"/>
                <a:cs typeface="+mn-cs"/>
              </a:rPr>
              <a:t> </a:t>
            </a:r>
            <a:r>
              <a:rPr lang="en-US" sz="3600" dirty="0">
                <a:latin typeface="Arial" charset="0"/>
                <a:ea typeface="ＭＳ Ｐゴシック" pitchFamily="34" charset="-128"/>
                <a:cs typeface="+mn-cs"/>
              </a:rPr>
              <a:t>users</a:t>
            </a:r>
          </a:p>
        </p:txBody>
      </p:sp>
      <p:sp>
        <p:nvSpPr>
          <p:cNvPr id="50179" name="Rectangle 12"/>
          <p:cNvSpPr>
            <a:spLocks noGrp="1" noChangeArrowheads="1"/>
          </p:cNvSpPr>
          <p:nvPr>
            <p:ph type="title" idx="4294967295"/>
          </p:nvPr>
        </p:nvSpPr>
        <p:spPr bwMode="auto">
          <a:xfrm>
            <a:off x="336550" y="115888"/>
            <a:ext cx="8807450" cy="492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r" eaLnBrk="1" hangingPunct="1"/>
            <a:r>
              <a:rPr lang="en-US" sz="3200" b="1" smtClean="0"/>
              <a:t>Acknowledgements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4273">
                                            <p:txEl>
                                              <p:pRg st="0" end="0"/>
                                            </p:txEl>
                                          </p:spTgt>
                                        </p:tgtEl>
                                        <p:attrNameLst>
                                          <p:attrName>style.visibility</p:attrName>
                                        </p:attrNameLst>
                                      </p:cBhvr>
                                      <p:to>
                                        <p:strVal val="visible"/>
                                      </p:to>
                                    </p:set>
                                    <p:animEffect transition="in" filter="fade">
                                      <p:cBhvr>
                                        <p:cTn id="7" dur="500"/>
                                        <p:tgtEl>
                                          <p:spTgt spid="5427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4273">
                                            <p:txEl>
                                              <p:pRg st="1" end="1"/>
                                            </p:txEl>
                                          </p:spTgt>
                                        </p:tgtEl>
                                        <p:attrNameLst>
                                          <p:attrName>style.visibility</p:attrName>
                                        </p:attrNameLst>
                                      </p:cBhvr>
                                      <p:to>
                                        <p:strVal val="visible"/>
                                      </p:to>
                                    </p:set>
                                    <p:animEffect transition="in" filter="fade">
                                      <p:cBhvr>
                                        <p:cTn id="12" dur="500"/>
                                        <p:tgtEl>
                                          <p:spTgt spid="5427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4273">
                                            <p:txEl>
                                              <p:pRg st="2" end="2"/>
                                            </p:txEl>
                                          </p:spTgt>
                                        </p:tgtEl>
                                        <p:attrNameLst>
                                          <p:attrName>style.visibility</p:attrName>
                                        </p:attrNameLst>
                                      </p:cBhvr>
                                      <p:to>
                                        <p:strVal val="visible"/>
                                      </p:to>
                                    </p:set>
                                    <p:animEffect transition="in" filter="fade">
                                      <p:cBhvr>
                                        <p:cTn id="17" dur="500"/>
                                        <p:tgtEl>
                                          <p:spTgt spid="54273">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4273">
                                            <p:txEl>
                                              <p:pRg st="3" end="3"/>
                                            </p:txEl>
                                          </p:spTgt>
                                        </p:tgtEl>
                                        <p:attrNameLst>
                                          <p:attrName>style.visibility</p:attrName>
                                        </p:attrNameLst>
                                      </p:cBhvr>
                                      <p:to>
                                        <p:strVal val="visible"/>
                                      </p:to>
                                    </p:set>
                                    <p:animEffect transition="in" filter="fade">
                                      <p:cBhvr>
                                        <p:cTn id="22" dur="500"/>
                                        <p:tgtEl>
                                          <p:spTgt spid="54273">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4273">
                                            <p:txEl>
                                              <p:pRg st="4" end="4"/>
                                            </p:txEl>
                                          </p:spTgt>
                                        </p:tgtEl>
                                        <p:attrNameLst>
                                          <p:attrName>style.visibility</p:attrName>
                                        </p:attrNameLst>
                                      </p:cBhvr>
                                      <p:to>
                                        <p:strVal val="visible"/>
                                      </p:to>
                                    </p:set>
                                    <p:animEffect transition="in" filter="fade">
                                      <p:cBhvr>
                                        <p:cTn id="27" dur="500"/>
                                        <p:tgtEl>
                                          <p:spTgt spid="54273">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4273">
                                            <p:txEl>
                                              <p:pRg st="5" end="5"/>
                                            </p:txEl>
                                          </p:spTgt>
                                        </p:tgtEl>
                                        <p:attrNameLst>
                                          <p:attrName>style.visibility</p:attrName>
                                        </p:attrNameLst>
                                      </p:cBhvr>
                                      <p:to>
                                        <p:strVal val="visible"/>
                                      </p:to>
                                    </p:set>
                                    <p:animEffect transition="in" filter="fade">
                                      <p:cBhvr>
                                        <p:cTn id="32" dur="500"/>
                                        <p:tgtEl>
                                          <p:spTgt spid="54273">
                                            <p:txEl>
                                              <p:pRg st="5" end="5"/>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54273">
                                            <p:txEl>
                                              <p:pRg st="6" end="6"/>
                                            </p:txEl>
                                          </p:spTgt>
                                        </p:tgtEl>
                                        <p:attrNameLst>
                                          <p:attrName>style.visibility</p:attrName>
                                        </p:attrNameLst>
                                      </p:cBhvr>
                                      <p:to>
                                        <p:strVal val="visible"/>
                                      </p:to>
                                    </p:set>
                                    <p:animEffect transition="in" filter="fade">
                                      <p:cBhvr>
                                        <p:cTn id="37" dur="500"/>
                                        <p:tgtEl>
                                          <p:spTgt spid="54273">
                                            <p:txEl>
                                              <p:pRg st="6" end="6"/>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54273">
                                            <p:txEl>
                                              <p:pRg st="7" end="7"/>
                                            </p:txEl>
                                          </p:spTgt>
                                        </p:tgtEl>
                                        <p:attrNameLst>
                                          <p:attrName>style.visibility</p:attrName>
                                        </p:attrNameLst>
                                      </p:cBhvr>
                                      <p:to>
                                        <p:strVal val="visible"/>
                                      </p:to>
                                    </p:set>
                                    <p:animEffect transition="in" filter="fade">
                                      <p:cBhvr>
                                        <p:cTn id="42" dur="500"/>
                                        <p:tgtEl>
                                          <p:spTgt spid="54273">
                                            <p:txEl>
                                              <p:pRg st="7" end="7"/>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54273">
                                            <p:txEl>
                                              <p:pRg st="8" end="8"/>
                                            </p:txEl>
                                          </p:spTgt>
                                        </p:tgtEl>
                                        <p:attrNameLst>
                                          <p:attrName>style.visibility</p:attrName>
                                        </p:attrNameLst>
                                      </p:cBhvr>
                                      <p:to>
                                        <p:strVal val="visible"/>
                                      </p:to>
                                    </p:set>
                                    <p:animEffect transition="in" filter="fade">
                                      <p:cBhvr>
                                        <p:cTn id="47" dur="500"/>
                                        <p:tgtEl>
                                          <p:spTgt spid="54273">
                                            <p:txEl>
                                              <p:pRg st="8" end="8"/>
                                            </p:txEl>
                                          </p:spTgt>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54273">
                                            <p:txEl>
                                              <p:pRg st="9" end="9"/>
                                            </p:txEl>
                                          </p:spTgt>
                                        </p:tgtEl>
                                        <p:attrNameLst>
                                          <p:attrName>style.visibility</p:attrName>
                                        </p:attrNameLst>
                                      </p:cBhvr>
                                      <p:to>
                                        <p:strVal val="visible"/>
                                      </p:to>
                                    </p:set>
                                    <p:animEffect transition="in" filter="fade">
                                      <p:cBhvr>
                                        <p:cTn id="52" dur="500"/>
                                        <p:tgtEl>
                                          <p:spTgt spid="54273">
                                            <p:txEl>
                                              <p:pRg st="9" end="9"/>
                                            </p:txEl>
                                          </p:spTgt>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54273">
                                            <p:txEl>
                                              <p:pRg st="11" end="11"/>
                                            </p:txEl>
                                          </p:spTgt>
                                        </p:tgtEl>
                                        <p:attrNameLst>
                                          <p:attrName>style.visibility</p:attrName>
                                        </p:attrNameLst>
                                      </p:cBhvr>
                                      <p:to>
                                        <p:strVal val="visible"/>
                                      </p:to>
                                    </p:set>
                                    <p:animEffect transition="in" filter="fade">
                                      <p:cBhvr>
                                        <p:cTn id="57" dur="500"/>
                                        <p:tgtEl>
                                          <p:spTgt spid="5427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7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ight Arrow 3"/>
          <p:cNvSpPr/>
          <p:nvPr/>
        </p:nvSpPr>
        <p:spPr>
          <a:xfrm rot="16200000">
            <a:off x="2939770" y="2468942"/>
            <a:ext cx="2544380" cy="1008112"/>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5" name="TextBox 4"/>
          <p:cNvSpPr txBox="1"/>
          <p:nvPr/>
        </p:nvSpPr>
        <p:spPr>
          <a:xfrm>
            <a:off x="467544" y="2527716"/>
            <a:ext cx="3024336" cy="1859163"/>
          </a:xfrm>
          <a:prstGeom prst="rect">
            <a:avLst/>
          </a:prstGeom>
          <a:noFill/>
        </p:spPr>
        <p:txBody>
          <a:bodyPr wrap="square" rtlCol="0">
            <a:spAutoFit/>
          </a:bodyPr>
          <a:lstStyle/>
          <a:p>
            <a:pPr>
              <a:lnSpc>
                <a:spcPct val="150000"/>
              </a:lnSpc>
            </a:pPr>
            <a:r>
              <a:rPr lang="en-GB" sz="2400" dirty="0" smtClean="0">
                <a:solidFill>
                  <a:schemeClr val="tx1">
                    <a:lumMod val="50000"/>
                    <a:lumOff val="50000"/>
                  </a:schemeClr>
                </a:solidFill>
              </a:rPr>
              <a:t>Expected volume </a:t>
            </a:r>
          </a:p>
          <a:p>
            <a:pPr>
              <a:lnSpc>
                <a:spcPct val="150000"/>
              </a:lnSpc>
            </a:pPr>
            <a:r>
              <a:rPr lang="en-GB" sz="2400" dirty="0" smtClean="0">
                <a:solidFill>
                  <a:schemeClr val="tx1">
                    <a:lumMod val="50000"/>
                    <a:lumOff val="50000"/>
                  </a:schemeClr>
                </a:solidFill>
              </a:rPr>
              <a:t>of </a:t>
            </a:r>
            <a:r>
              <a:rPr lang="en-GB" sz="2800" b="1" dirty="0" smtClean="0"/>
              <a:t>taxonomic</a:t>
            </a:r>
            <a:r>
              <a:rPr lang="en-GB" sz="2400" dirty="0" smtClean="0"/>
              <a:t> </a:t>
            </a:r>
            <a:r>
              <a:rPr lang="en-GB" sz="2400" dirty="0" smtClean="0">
                <a:solidFill>
                  <a:schemeClr val="tx1">
                    <a:lumMod val="50000"/>
                    <a:lumOff val="50000"/>
                  </a:schemeClr>
                </a:solidFill>
              </a:rPr>
              <a:t>and</a:t>
            </a:r>
            <a:r>
              <a:rPr lang="en-GB" sz="2400" dirty="0" smtClean="0"/>
              <a:t> </a:t>
            </a:r>
            <a:r>
              <a:rPr lang="en-GB" sz="2800" b="1" dirty="0" smtClean="0"/>
              <a:t>biodiversity</a:t>
            </a:r>
            <a:r>
              <a:rPr lang="en-GB" sz="2400" dirty="0" smtClean="0"/>
              <a:t> data</a:t>
            </a:r>
            <a:endParaRPr lang="en-GB" sz="2400" dirty="0"/>
          </a:p>
        </p:txBody>
      </p:sp>
      <p:sp>
        <p:nvSpPr>
          <p:cNvPr id="6" name="TextBox 5"/>
          <p:cNvSpPr txBox="1"/>
          <p:nvPr/>
        </p:nvSpPr>
        <p:spPr>
          <a:xfrm>
            <a:off x="5048545" y="2527716"/>
            <a:ext cx="3590796" cy="1685846"/>
          </a:xfrm>
          <a:prstGeom prst="rect">
            <a:avLst/>
          </a:prstGeom>
          <a:noFill/>
        </p:spPr>
        <p:txBody>
          <a:bodyPr wrap="square" rtlCol="0">
            <a:spAutoFit/>
          </a:bodyPr>
          <a:lstStyle/>
          <a:p>
            <a:pPr>
              <a:lnSpc>
                <a:spcPct val="150000"/>
              </a:lnSpc>
            </a:pPr>
            <a:r>
              <a:rPr lang="en-GB" dirty="0" smtClean="0">
                <a:solidFill>
                  <a:schemeClr val="tx1">
                    <a:lumMod val="50000"/>
                    <a:lumOff val="50000"/>
                  </a:schemeClr>
                </a:solidFill>
              </a:rPr>
              <a:t>Need of </a:t>
            </a:r>
            <a:r>
              <a:rPr lang="en-GB" sz="2400" b="1" dirty="0" smtClean="0"/>
              <a:t>extracting</a:t>
            </a:r>
            <a:r>
              <a:rPr lang="en-GB" dirty="0" smtClean="0"/>
              <a:t>, </a:t>
            </a:r>
            <a:r>
              <a:rPr lang="en-GB" sz="2400" b="1" dirty="0" smtClean="0"/>
              <a:t>aggregating</a:t>
            </a:r>
            <a:r>
              <a:rPr lang="en-GB" sz="2400" dirty="0" smtClean="0"/>
              <a:t> </a:t>
            </a:r>
            <a:r>
              <a:rPr lang="en-GB" dirty="0" smtClean="0">
                <a:solidFill>
                  <a:schemeClr val="tx1">
                    <a:lumMod val="50000"/>
                    <a:lumOff val="50000"/>
                  </a:schemeClr>
                </a:solidFill>
              </a:rPr>
              <a:t>and</a:t>
            </a:r>
            <a:r>
              <a:rPr lang="en-GB" dirty="0" smtClean="0"/>
              <a:t> </a:t>
            </a:r>
            <a:r>
              <a:rPr lang="en-GB" sz="2400" b="1" dirty="0" smtClean="0"/>
              <a:t>linking</a:t>
            </a:r>
            <a:r>
              <a:rPr lang="en-GB" sz="2400" dirty="0" smtClean="0"/>
              <a:t> </a:t>
            </a:r>
            <a:r>
              <a:rPr lang="en-GB" sz="2400" b="1" dirty="0" smtClean="0"/>
              <a:t>data</a:t>
            </a:r>
            <a:r>
              <a:rPr lang="en-GB" sz="2400" dirty="0" smtClean="0"/>
              <a:t> </a:t>
            </a:r>
            <a:r>
              <a:rPr lang="en-GB" dirty="0" smtClean="0">
                <a:solidFill>
                  <a:schemeClr val="tx1">
                    <a:lumMod val="50000"/>
                    <a:lumOff val="50000"/>
                  </a:schemeClr>
                </a:solidFill>
              </a:rPr>
              <a:t>on a global level</a:t>
            </a:r>
            <a:endParaRPr lang="en-GB" dirty="0">
              <a:solidFill>
                <a:schemeClr val="tx1">
                  <a:lumMod val="50000"/>
                  <a:lumOff val="50000"/>
                </a:schemeClr>
              </a:solidFill>
            </a:endParaRPr>
          </a:p>
        </p:txBody>
      </p:sp>
    </p:spTree>
    <p:extLst>
      <p:ext uri="{BB962C8B-B14F-4D97-AF65-F5344CB8AC3E}">
        <p14:creationId xmlns:p14="http://schemas.microsoft.com/office/powerpoint/2010/main" val="3533635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3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41" descr="EU Flag White"/>
          <p:cNvPicPr>
            <a:picLocks noChangeAspect="1" noChangeArrowheads="1"/>
          </p:cNvPicPr>
          <p:nvPr/>
        </p:nvPicPr>
        <p:blipFill>
          <a:blip r:embed="rId2" cstate="print">
            <a:lum bright="-100000"/>
            <a:grayscl/>
            <a:biLevel thresh="50000"/>
            <a:extLst>
              <a:ext uri="{28A0092B-C50C-407E-A947-70E740481C1C}">
                <a14:useLocalDpi xmlns:a14="http://schemas.microsoft.com/office/drawing/2010/main" val="0"/>
              </a:ext>
            </a:extLst>
          </a:blip>
          <a:srcRect/>
          <a:stretch>
            <a:fillRect/>
          </a:stretch>
        </p:blipFill>
        <p:spPr bwMode="auto">
          <a:xfrm>
            <a:off x="7904163" y="230188"/>
            <a:ext cx="901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3" name="Picture 44" descr="white_nhm_logo"/>
          <p:cNvPicPr>
            <a:picLocks noChangeAspect="1" noChangeArrowheads="1"/>
          </p:cNvPicPr>
          <p:nvPr/>
        </p:nvPicPr>
        <p:blipFill>
          <a:blip r:embed="rId3" cstate="print">
            <a:lum bright="-100000"/>
            <a:grayscl/>
            <a:biLevel thresh="50000"/>
            <a:extLst>
              <a:ext uri="{28A0092B-C50C-407E-A947-70E740481C1C}">
                <a14:useLocalDpi xmlns:a14="http://schemas.microsoft.com/office/drawing/2010/main" val="0"/>
              </a:ext>
            </a:extLst>
          </a:blip>
          <a:srcRect/>
          <a:stretch>
            <a:fillRect/>
          </a:stretch>
        </p:blipFill>
        <p:spPr bwMode="auto">
          <a:xfrm>
            <a:off x="2771775" y="230188"/>
            <a:ext cx="1001713" cy="53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4" name="Picture 45" descr="KewLogo_PPP_White"/>
          <p:cNvPicPr>
            <a:picLocks noChangeAspect="1" noChangeArrowheads="1"/>
          </p:cNvPicPr>
          <p:nvPr/>
        </p:nvPicPr>
        <p:blipFill>
          <a:blip r:embed="rId4" cstate="print">
            <a:lum bright="-100000"/>
            <a:grayscl/>
            <a:biLevel thresh="50000"/>
            <a:extLst>
              <a:ext uri="{28A0092B-C50C-407E-A947-70E740481C1C}">
                <a14:useLocalDpi xmlns:a14="http://schemas.microsoft.com/office/drawing/2010/main" val="0"/>
              </a:ext>
            </a:extLst>
          </a:blip>
          <a:srcRect/>
          <a:stretch>
            <a:fillRect/>
          </a:stretch>
        </p:blipFill>
        <p:spPr bwMode="auto">
          <a:xfrm>
            <a:off x="236538" y="285750"/>
            <a:ext cx="515937" cy="42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5" name="Picture 46" descr="oxford_white"/>
          <p:cNvPicPr>
            <a:picLocks noChangeAspect="1" noChangeArrowheads="1"/>
          </p:cNvPicPr>
          <p:nvPr/>
        </p:nvPicPr>
        <p:blipFill>
          <a:blip r:embed="rId5" cstate="print">
            <a:lum bright="-100000"/>
            <a:grayscl/>
            <a:biLevel thresh="50000"/>
            <a:extLst>
              <a:ext uri="{28A0092B-C50C-407E-A947-70E740481C1C}">
                <a14:useLocalDpi xmlns:a14="http://schemas.microsoft.com/office/drawing/2010/main" val="0"/>
              </a:ext>
            </a:extLst>
          </a:blip>
          <a:srcRect/>
          <a:stretch>
            <a:fillRect/>
          </a:stretch>
        </p:blipFill>
        <p:spPr bwMode="auto">
          <a:xfrm>
            <a:off x="901700" y="234950"/>
            <a:ext cx="1719263"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6" name="TextBox 23"/>
          <p:cNvSpPr txBox="1">
            <a:spLocks noChangeArrowheads="1"/>
          </p:cNvSpPr>
          <p:nvPr/>
        </p:nvSpPr>
        <p:spPr bwMode="auto">
          <a:xfrm>
            <a:off x="3114675" y="3525838"/>
            <a:ext cx="255587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GB" sz="3600" b="1"/>
              <a:t>Thank you</a:t>
            </a:r>
            <a:r>
              <a:rPr lang="en-GB"/>
              <a:t> </a:t>
            </a:r>
          </a:p>
        </p:txBody>
      </p:sp>
      <p:sp>
        <p:nvSpPr>
          <p:cNvPr id="26" name="Circular Arrow 25"/>
          <p:cNvSpPr/>
          <p:nvPr/>
        </p:nvSpPr>
        <p:spPr>
          <a:xfrm rot="10206226">
            <a:off x="2325688" y="1928813"/>
            <a:ext cx="3959225" cy="3871912"/>
          </a:xfrm>
          <a:prstGeom prst="circularArrow">
            <a:avLst>
              <a:gd name="adj1" fmla="val 4620"/>
              <a:gd name="adj2" fmla="val 18217"/>
              <a:gd name="adj3" fmla="val 21322322"/>
              <a:gd name="adj4" fmla="val 21343528"/>
              <a:gd name="adj5" fmla="val 1950"/>
            </a:avLst>
          </a:prstGeom>
        </p:spPr>
        <p:style>
          <a:lnRef idx="1">
            <a:schemeClr val="accent3"/>
          </a:lnRef>
          <a:fillRef idx="3">
            <a:schemeClr val="accent3"/>
          </a:fillRef>
          <a:effectRef idx="2">
            <a:schemeClr val="accent3"/>
          </a:effectRef>
          <a:fontRef idx="minor">
            <a:schemeClr val="lt1"/>
          </a:fontRef>
        </p:style>
        <p:txBody>
          <a:bodyPr anchor="ctr"/>
          <a:lstStyle/>
          <a:p>
            <a:pPr algn="ctr">
              <a:defRPr/>
            </a:pPr>
            <a:endParaRPr lang="en-GB">
              <a:solidFill>
                <a:schemeClr val="tx1"/>
              </a:solidFill>
            </a:endParaRPr>
          </a:p>
        </p:txBody>
      </p:sp>
      <p:sp>
        <p:nvSpPr>
          <p:cNvPr id="28" name="Freeform 27"/>
          <p:cNvSpPr/>
          <p:nvPr/>
        </p:nvSpPr>
        <p:spPr>
          <a:xfrm>
            <a:off x="6011863" y="3384550"/>
            <a:ext cx="1452562" cy="944563"/>
          </a:xfrm>
          <a:custGeom>
            <a:avLst/>
            <a:gdLst>
              <a:gd name="connsiteX0" fmla="*/ 0 w 1452562"/>
              <a:gd name="connsiteY0" fmla="*/ 157364 h 944165"/>
              <a:gd name="connsiteX1" fmla="*/ 157364 w 1452562"/>
              <a:gd name="connsiteY1" fmla="*/ 0 h 944165"/>
              <a:gd name="connsiteX2" fmla="*/ 1295198 w 1452562"/>
              <a:gd name="connsiteY2" fmla="*/ 0 h 944165"/>
              <a:gd name="connsiteX3" fmla="*/ 1452562 w 1452562"/>
              <a:gd name="connsiteY3" fmla="*/ 157364 h 944165"/>
              <a:gd name="connsiteX4" fmla="*/ 1452562 w 1452562"/>
              <a:gd name="connsiteY4" fmla="*/ 786801 h 944165"/>
              <a:gd name="connsiteX5" fmla="*/ 1295198 w 1452562"/>
              <a:gd name="connsiteY5" fmla="*/ 944165 h 944165"/>
              <a:gd name="connsiteX6" fmla="*/ 157364 w 1452562"/>
              <a:gd name="connsiteY6" fmla="*/ 944165 h 944165"/>
              <a:gd name="connsiteX7" fmla="*/ 0 w 1452562"/>
              <a:gd name="connsiteY7" fmla="*/ 786801 h 944165"/>
              <a:gd name="connsiteX8" fmla="*/ 0 w 1452562"/>
              <a:gd name="connsiteY8" fmla="*/ 157364 h 944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52562" h="944165">
                <a:moveTo>
                  <a:pt x="0" y="157364"/>
                </a:moveTo>
                <a:cubicBezTo>
                  <a:pt x="0" y="70454"/>
                  <a:pt x="70454" y="0"/>
                  <a:pt x="157364" y="0"/>
                </a:cubicBezTo>
                <a:lnTo>
                  <a:pt x="1295198" y="0"/>
                </a:lnTo>
                <a:cubicBezTo>
                  <a:pt x="1382108" y="0"/>
                  <a:pt x="1452562" y="70454"/>
                  <a:pt x="1452562" y="157364"/>
                </a:cubicBezTo>
                <a:lnTo>
                  <a:pt x="1452562" y="786801"/>
                </a:lnTo>
                <a:cubicBezTo>
                  <a:pt x="1452562" y="873711"/>
                  <a:pt x="1382108" y="944165"/>
                  <a:pt x="1295198" y="944165"/>
                </a:cubicBezTo>
                <a:lnTo>
                  <a:pt x="157364" y="944165"/>
                </a:lnTo>
                <a:cubicBezTo>
                  <a:pt x="70454" y="944165"/>
                  <a:pt x="0" y="873711"/>
                  <a:pt x="0" y="786801"/>
                </a:cubicBezTo>
                <a:lnTo>
                  <a:pt x="0" y="157364"/>
                </a:lnTo>
                <a:close/>
              </a:path>
            </a:pathLst>
          </a:custGeom>
        </p:spPr>
        <p:style>
          <a:lnRef idx="3">
            <a:schemeClr val="lt1">
              <a:hueOff val="0"/>
              <a:satOff val="0"/>
              <a:lumOff val="0"/>
              <a:alphaOff val="0"/>
            </a:schemeClr>
          </a:lnRef>
          <a:fillRef idx="1">
            <a:schemeClr val="accent4">
              <a:hueOff val="-1488257"/>
              <a:satOff val="8966"/>
              <a:lumOff val="719"/>
              <a:alphaOff val="0"/>
            </a:schemeClr>
          </a:fillRef>
          <a:effectRef idx="1">
            <a:schemeClr val="accent4">
              <a:hueOff val="-1488257"/>
              <a:satOff val="8966"/>
              <a:lumOff val="719"/>
              <a:alphaOff val="0"/>
            </a:schemeClr>
          </a:effectRef>
          <a:fontRef idx="minor">
            <a:schemeClr val="lt1"/>
          </a:fontRef>
        </p:style>
        <p:txBody>
          <a:bodyPr lIns="107050" tIns="107050" rIns="107050" bIns="107050" spcCol="1270" anchor="ctr"/>
          <a:lstStyle/>
          <a:p>
            <a:pPr algn="ctr" defTabSz="711200">
              <a:lnSpc>
                <a:spcPct val="90000"/>
              </a:lnSpc>
              <a:spcAft>
                <a:spcPct val="35000"/>
              </a:spcAft>
              <a:defRPr/>
            </a:pPr>
            <a:r>
              <a:rPr lang="en-GB" sz="1600" dirty="0"/>
              <a:t>Data </a:t>
            </a:r>
          </a:p>
          <a:p>
            <a:pPr algn="ctr" defTabSz="711200">
              <a:lnSpc>
                <a:spcPct val="90000"/>
              </a:lnSpc>
              <a:spcAft>
                <a:spcPct val="35000"/>
              </a:spcAft>
              <a:defRPr/>
            </a:pPr>
            <a:r>
              <a:rPr lang="en-GB" sz="1600" b="1" dirty="0" err="1"/>
              <a:t>curation</a:t>
            </a:r>
            <a:endParaRPr lang="en-GB" sz="1600" b="1" dirty="0"/>
          </a:p>
        </p:txBody>
      </p:sp>
      <p:sp>
        <p:nvSpPr>
          <p:cNvPr id="31" name="Freeform 30"/>
          <p:cNvSpPr/>
          <p:nvPr/>
        </p:nvSpPr>
        <p:spPr>
          <a:xfrm>
            <a:off x="3605213" y="5464175"/>
            <a:ext cx="1452562" cy="942975"/>
          </a:xfrm>
          <a:custGeom>
            <a:avLst/>
            <a:gdLst>
              <a:gd name="connsiteX0" fmla="*/ 0 w 1452562"/>
              <a:gd name="connsiteY0" fmla="*/ 157364 h 944165"/>
              <a:gd name="connsiteX1" fmla="*/ 157364 w 1452562"/>
              <a:gd name="connsiteY1" fmla="*/ 0 h 944165"/>
              <a:gd name="connsiteX2" fmla="*/ 1295198 w 1452562"/>
              <a:gd name="connsiteY2" fmla="*/ 0 h 944165"/>
              <a:gd name="connsiteX3" fmla="*/ 1452562 w 1452562"/>
              <a:gd name="connsiteY3" fmla="*/ 157364 h 944165"/>
              <a:gd name="connsiteX4" fmla="*/ 1452562 w 1452562"/>
              <a:gd name="connsiteY4" fmla="*/ 786801 h 944165"/>
              <a:gd name="connsiteX5" fmla="*/ 1295198 w 1452562"/>
              <a:gd name="connsiteY5" fmla="*/ 944165 h 944165"/>
              <a:gd name="connsiteX6" fmla="*/ 157364 w 1452562"/>
              <a:gd name="connsiteY6" fmla="*/ 944165 h 944165"/>
              <a:gd name="connsiteX7" fmla="*/ 0 w 1452562"/>
              <a:gd name="connsiteY7" fmla="*/ 786801 h 944165"/>
              <a:gd name="connsiteX8" fmla="*/ 0 w 1452562"/>
              <a:gd name="connsiteY8" fmla="*/ 157364 h 944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52562" h="944165">
                <a:moveTo>
                  <a:pt x="0" y="157364"/>
                </a:moveTo>
                <a:cubicBezTo>
                  <a:pt x="0" y="70454"/>
                  <a:pt x="70454" y="0"/>
                  <a:pt x="157364" y="0"/>
                </a:cubicBezTo>
                <a:lnTo>
                  <a:pt x="1295198" y="0"/>
                </a:lnTo>
                <a:cubicBezTo>
                  <a:pt x="1382108" y="0"/>
                  <a:pt x="1452562" y="70454"/>
                  <a:pt x="1452562" y="157364"/>
                </a:cubicBezTo>
                <a:lnTo>
                  <a:pt x="1452562" y="786801"/>
                </a:lnTo>
                <a:cubicBezTo>
                  <a:pt x="1452562" y="873711"/>
                  <a:pt x="1382108" y="944165"/>
                  <a:pt x="1295198" y="944165"/>
                </a:cubicBezTo>
                <a:lnTo>
                  <a:pt x="157364" y="944165"/>
                </a:lnTo>
                <a:cubicBezTo>
                  <a:pt x="70454" y="944165"/>
                  <a:pt x="0" y="873711"/>
                  <a:pt x="0" y="786801"/>
                </a:cubicBezTo>
                <a:lnTo>
                  <a:pt x="0" y="157364"/>
                </a:lnTo>
                <a:close/>
              </a:path>
            </a:pathLst>
          </a:custGeom>
        </p:spPr>
        <p:style>
          <a:lnRef idx="3">
            <a:schemeClr val="lt1">
              <a:hueOff val="0"/>
              <a:satOff val="0"/>
              <a:lumOff val="0"/>
              <a:alphaOff val="0"/>
            </a:schemeClr>
          </a:lnRef>
          <a:fillRef idx="1">
            <a:schemeClr val="accent4">
              <a:hueOff val="-2976513"/>
              <a:satOff val="17933"/>
              <a:lumOff val="1437"/>
              <a:alphaOff val="0"/>
            </a:schemeClr>
          </a:fillRef>
          <a:effectRef idx="1">
            <a:schemeClr val="accent4">
              <a:hueOff val="-2976513"/>
              <a:satOff val="17933"/>
              <a:lumOff val="1437"/>
              <a:alphaOff val="0"/>
            </a:schemeClr>
          </a:effectRef>
          <a:fontRef idx="minor">
            <a:schemeClr val="lt1"/>
          </a:fontRef>
        </p:style>
        <p:txBody>
          <a:bodyPr lIns="107050" tIns="107050" rIns="107050" bIns="107050" spcCol="1270" anchor="ctr"/>
          <a:lstStyle/>
          <a:p>
            <a:pPr algn="ctr" defTabSz="711200">
              <a:lnSpc>
                <a:spcPct val="90000"/>
              </a:lnSpc>
              <a:spcAft>
                <a:spcPct val="35000"/>
              </a:spcAft>
              <a:defRPr/>
            </a:pPr>
            <a:r>
              <a:rPr lang="en-GB" sz="1600" dirty="0"/>
              <a:t>Data </a:t>
            </a:r>
          </a:p>
          <a:p>
            <a:pPr algn="ctr" defTabSz="711200">
              <a:lnSpc>
                <a:spcPct val="90000"/>
              </a:lnSpc>
              <a:spcAft>
                <a:spcPct val="35000"/>
              </a:spcAft>
              <a:defRPr/>
            </a:pPr>
            <a:r>
              <a:rPr lang="en-GB" sz="1600" b="1" dirty="0"/>
              <a:t>analysis</a:t>
            </a:r>
          </a:p>
        </p:txBody>
      </p:sp>
      <p:sp>
        <p:nvSpPr>
          <p:cNvPr id="33" name="Freeform 32"/>
          <p:cNvSpPr/>
          <p:nvPr/>
        </p:nvSpPr>
        <p:spPr>
          <a:xfrm>
            <a:off x="1035050" y="3414713"/>
            <a:ext cx="1452563" cy="944562"/>
          </a:xfrm>
          <a:custGeom>
            <a:avLst/>
            <a:gdLst>
              <a:gd name="connsiteX0" fmla="*/ 0 w 1452562"/>
              <a:gd name="connsiteY0" fmla="*/ 157364 h 944165"/>
              <a:gd name="connsiteX1" fmla="*/ 157364 w 1452562"/>
              <a:gd name="connsiteY1" fmla="*/ 0 h 944165"/>
              <a:gd name="connsiteX2" fmla="*/ 1295198 w 1452562"/>
              <a:gd name="connsiteY2" fmla="*/ 0 h 944165"/>
              <a:gd name="connsiteX3" fmla="*/ 1452562 w 1452562"/>
              <a:gd name="connsiteY3" fmla="*/ 157364 h 944165"/>
              <a:gd name="connsiteX4" fmla="*/ 1452562 w 1452562"/>
              <a:gd name="connsiteY4" fmla="*/ 786801 h 944165"/>
              <a:gd name="connsiteX5" fmla="*/ 1295198 w 1452562"/>
              <a:gd name="connsiteY5" fmla="*/ 944165 h 944165"/>
              <a:gd name="connsiteX6" fmla="*/ 157364 w 1452562"/>
              <a:gd name="connsiteY6" fmla="*/ 944165 h 944165"/>
              <a:gd name="connsiteX7" fmla="*/ 0 w 1452562"/>
              <a:gd name="connsiteY7" fmla="*/ 786801 h 944165"/>
              <a:gd name="connsiteX8" fmla="*/ 0 w 1452562"/>
              <a:gd name="connsiteY8" fmla="*/ 157364 h 944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52562" h="944165">
                <a:moveTo>
                  <a:pt x="0" y="157364"/>
                </a:moveTo>
                <a:cubicBezTo>
                  <a:pt x="0" y="70454"/>
                  <a:pt x="70454" y="0"/>
                  <a:pt x="157364" y="0"/>
                </a:cubicBezTo>
                <a:lnTo>
                  <a:pt x="1295198" y="0"/>
                </a:lnTo>
                <a:cubicBezTo>
                  <a:pt x="1382108" y="0"/>
                  <a:pt x="1452562" y="70454"/>
                  <a:pt x="1452562" y="157364"/>
                </a:cubicBezTo>
                <a:lnTo>
                  <a:pt x="1452562" y="786801"/>
                </a:lnTo>
                <a:cubicBezTo>
                  <a:pt x="1452562" y="873711"/>
                  <a:pt x="1382108" y="944165"/>
                  <a:pt x="1295198" y="944165"/>
                </a:cubicBezTo>
                <a:lnTo>
                  <a:pt x="157364" y="944165"/>
                </a:lnTo>
                <a:cubicBezTo>
                  <a:pt x="70454" y="944165"/>
                  <a:pt x="0" y="873711"/>
                  <a:pt x="0" y="786801"/>
                </a:cubicBezTo>
                <a:lnTo>
                  <a:pt x="0" y="157364"/>
                </a:lnTo>
                <a:close/>
              </a:path>
            </a:pathLst>
          </a:custGeom>
        </p:spPr>
        <p:style>
          <a:lnRef idx="3">
            <a:schemeClr val="lt1">
              <a:hueOff val="0"/>
              <a:satOff val="0"/>
              <a:lumOff val="0"/>
              <a:alphaOff val="0"/>
            </a:schemeClr>
          </a:lnRef>
          <a:fillRef idx="1">
            <a:schemeClr val="accent4">
              <a:hueOff val="-4464770"/>
              <a:satOff val="26899"/>
              <a:lumOff val="2156"/>
              <a:alphaOff val="0"/>
            </a:schemeClr>
          </a:fillRef>
          <a:effectRef idx="1">
            <a:schemeClr val="accent4">
              <a:hueOff val="-4464770"/>
              <a:satOff val="26899"/>
              <a:lumOff val="2156"/>
              <a:alphaOff val="0"/>
            </a:schemeClr>
          </a:effectRef>
          <a:fontRef idx="minor">
            <a:schemeClr val="lt1"/>
          </a:fontRef>
        </p:style>
        <p:txBody>
          <a:bodyPr lIns="107050" tIns="107050" rIns="107050" bIns="107050" spcCol="1270" anchor="ctr"/>
          <a:lstStyle/>
          <a:p>
            <a:pPr algn="ctr" defTabSz="711200">
              <a:lnSpc>
                <a:spcPct val="90000"/>
              </a:lnSpc>
              <a:spcAft>
                <a:spcPct val="35000"/>
              </a:spcAft>
              <a:defRPr/>
            </a:pPr>
            <a:r>
              <a:rPr lang="en-GB" sz="1600" dirty="0"/>
              <a:t>Data </a:t>
            </a:r>
          </a:p>
          <a:p>
            <a:pPr algn="ctr" defTabSz="711200">
              <a:lnSpc>
                <a:spcPct val="90000"/>
              </a:lnSpc>
              <a:spcAft>
                <a:spcPct val="35000"/>
              </a:spcAft>
              <a:defRPr/>
            </a:pPr>
            <a:r>
              <a:rPr lang="en-GB" sz="1600" b="1" dirty="0"/>
              <a:t>publishing</a:t>
            </a:r>
          </a:p>
        </p:txBody>
      </p:sp>
      <p:sp>
        <p:nvSpPr>
          <p:cNvPr id="35" name="Freeform 34"/>
          <p:cNvSpPr/>
          <p:nvPr/>
        </p:nvSpPr>
        <p:spPr>
          <a:xfrm>
            <a:off x="3467100" y="1196975"/>
            <a:ext cx="1728788" cy="1079500"/>
          </a:xfrm>
          <a:custGeom>
            <a:avLst/>
            <a:gdLst>
              <a:gd name="connsiteX0" fmla="*/ 0 w 1728157"/>
              <a:gd name="connsiteY0" fmla="*/ 180053 h 1080295"/>
              <a:gd name="connsiteX1" fmla="*/ 180053 w 1728157"/>
              <a:gd name="connsiteY1" fmla="*/ 0 h 1080295"/>
              <a:gd name="connsiteX2" fmla="*/ 1548104 w 1728157"/>
              <a:gd name="connsiteY2" fmla="*/ 0 h 1080295"/>
              <a:gd name="connsiteX3" fmla="*/ 1728157 w 1728157"/>
              <a:gd name="connsiteY3" fmla="*/ 180053 h 1080295"/>
              <a:gd name="connsiteX4" fmla="*/ 1728157 w 1728157"/>
              <a:gd name="connsiteY4" fmla="*/ 900242 h 1080295"/>
              <a:gd name="connsiteX5" fmla="*/ 1548104 w 1728157"/>
              <a:gd name="connsiteY5" fmla="*/ 1080295 h 1080295"/>
              <a:gd name="connsiteX6" fmla="*/ 180053 w 1728157"/>
              <a:gd name="connsiteY6" fmla="*/ 1080295 h 1080295"/>
              <a:gd name="connsiteX7" fmla="*/ 0 w 1728157"/>
              <a:gd name="connsiteY7" fmla="*/ 900242 h 1080295"/>
              <a:gd name="connsiteX8" fmla="*/ 0 w 1728157"/>
              <a:gd name="connsiteY8" fmla="*/ 180053 h 1080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28157" h="1080295">
                <a:moveTo>
                  <a:pt x="0" y="180053"/>
                </a:moveTo>
                <a:cubicBezTo>
                  <a:pt x="0" y="80612"/>
                  <a:pt x="80612" y="0"/>
                  <a:pt x="180053" y="0"/>
                </a:cubicBezTo>
                <a:lnTo>
                  <a:pt x="1548104" y="0"/>
                </a:lnTo>
                <a:cubicBezTo>
                  <a:pt x="1647545" y="0"/>
                  <a:pt x="1728157" y="80612"/>
                  <a:pt x="1728157" y="180053"/>
                </a:cubicBezTo>
                <a:lnTo>
                  <a:pt x="1728157" y="900242"/>
                </a:lnTo>
                <a:cubicBezTo>
                  <a:pt x="1728157" y="999683"/>
                  <a:pt x="1647545" y="1080295"/>
                  <a:pt x="1548104" y="1080295"/>
                </a:cubicBezTo>
                <a:lnTo>
                  <a:pt x="180053" y="1080295"/>
                </a:lnTo>
                <a:cubicBezTo>
                  <a:pt x="80612" y="1080295"/>
                  <a:pt x="0" y="999683"/>
                  <a:pt x="0" y="900242"/>
                </a:cubicBezTo>
                <a:lnTo>
                  <a:pt x="0" y="180053"/>
                </a:lnTo>
                <a:close/>
              </a:path>
            </a:pathLst>
          </a:custGeom>
        </p:spPr>
        <p:style>
          <a:lnRef idx="3">
            <a:schemeClr val="lt1">
              <a:hueOff val="0"/>
              <a:satOff val="0"/>
              <a:lumOff val="0"/>
              <a:alphaOff val="0"/>
            </a:schemeClr>
          </a:lnRef>
          <a:fillRef idx="1">
            <a:schemeClr val="accent4">
              <a:hueOff val="0"/>
              <a:satOff val="0"/>
              <a:lumOff val="0"/>
              <a:alphaOff val="0"/>
            </a:schemeClr>
          </a:fillRef>
          <a:effectRef idx="1">
            <a:schemeClr val="accent4">
              <a:hueOff val="0"/>
              <a:satOff val="0"/>
              <a:lumOff val="0"/>
              <a:alphaOff val="0"/>
            </a:schemeClr>
          </a:effectRef>
          <a:fontRef idx="minor">
            <a:schemeClr val="lt1"/>
          </a:fontRef>
        </p:style>
        <p:txBody>
          <a:bodyPr lIns="113696" tIns="113696" rIns="113696" bIns="113696" spcCol="1270" anchor="ctr"/>
          <a:lstStyle/>
          <a:p>
            <a:pPr algn="ctr" defTabSz="711200">
              <a:lnSpc>
                <a:spcPct val="90000"/>
              </a:lnSpc>
              <a:spcAft>
                <a:spcPct val="35000"/>
              </a:spcAft>
              <a:defRPr/>
            </a:pPr>
            <a:r>
              <a:rPr lang="en-GB" sz="1600" dirty="0"/>
              <a:t>Data </a:t>
            </a:r>
          </a:p>
          <a:p>
            <a:pPr algn="ctr" defTabSz="711200">
              <a:lnSpc>
                <a:spcPct val="90000"/>
              </a:lnSpc>
              <a:spcAft>
                <a:spcPct val="35000"/>
              </a:spcAft>
              <a:defRPr/>
            </a:pPr>
            <a:r>
              <a:rPr lang="en-GB" sz="1600" b="1" dirty="0"/>
              <a:t>collection &amp;</a:t>
            </a:r>
          </a:p>
          <a:p>
            <a:pPr algn="ctr" defTabSz="711200">
              <a:lnSpc>
                <a:spcPct val="90000"/>
              </a:lnSpc>
              <a:spcAft>
                <a:spcPct val="35000"/>
              </a:spcAft>
              <a:defRPr/>
            </a:pPr>
            <a:r>
              <a:rPr lang="en-GB" sz="1600" b="1" dirty="0"/>
              <a:t>generation</a:t>
            </a:r>
          </a:p>
        </p:txBody>
      </p:sp>
      <p:pic>
        <p:nvPicPr>
          <p:cNvPr id="9220"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620410" y="3565141"/>
            <a:ext cx="567506" cy="5675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386797" y="5651909"/>
            <a:ext cx="567506" cy="5675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5000" fill="hold"/>
                                        <p:tgtEl>
                                          <p:spTgt spid="2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Rectangle 2"/>
          <p:cNvSpPr>
            <a:spLocks noGrp="1" noChangeArrowheads="1"/>
          </p:cNvSpPr>
          <p:nvPr>
            <p:ph type="title" idx="4294967295"/>
          </p:nvPr>
        </p:nvSpPr>
        <p:spPr>
          <a:xfrm>
            <a:off x="2676525" y="0"/>
            <a:ext cx="6467475" cy="636588"/>
          </a:xfrm>
          <a:prstGeom prst="rect">
            <a:avLst/>
          </a:prstGeom>
        </p:spPr>
        <p:txBody>
          <a:bodyPr/>
          <a:lstStyle/>
          <a:p>
            <a:pPr algn="l" eaLnBrk="1" fontAlgn="auto" hangingPunct="1">
              <a:spcAft>
                <a:spcPts val="0"/>
              </a:spcAft>
              <a:defRPr/>
            </a:pPr>
            <a:r>
              <a:rPr lang="en-US" sz="2800" b="1" dirty="0" smtClean="0">
                <a:latin typeface="+mn-lt"/>
                <a:ea typeface="ＭＳ Ｐゴシック" charset="0"/>
                <a:cs typeface="ＭＳ Ｐゴシック" charset="0"/>
              </a:rPr>
              <a:t>Authors and Contributors</a:t>
            </a:r>
            <a:endParaRPr lang="en-US" sz="2800" b="1" dirty="0">
              <a:latin typeface="+mn-lt"/>
              <a:ea typeface="ＭＳ Ｐゴシック" charset="0"/>
              <a:cs typeface="ＭＳ Ｐゴシック" charset="0"/>
            </a:endParaRPr>
          </a:p>
        </p:txBody>
      </p:sp>
      <p:pic>
        <p:nvPicPr>
          <p:cNvPr id="52227" name="Picture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5013" y="1041400"/>
            <a:ext cx="3009900" cy="542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04963" y="3187700"/>
            <a:ext cx="3200400" cy="148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22675" y="2032000"/>
            <a:ext cx="3937000" cy="351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12"/>
          <p:cNvGrpSpPr>
            <a:grpSpLocks/>
          </p:cNvGrpSpPr>
          <p:nvPr/>
        </p:nvGrpSpPr>
        <p:grpSpPr bwMode="auto">
          <a:xfrm>
            <a:off x="5849938" y="2857500"/>
            <a:ext cx="3111500" cy="1816100"/>
            <a:chOff x="5219700" y="2857718"/>
            <a:chExt cx="3835400" cy="1815882"/>
          </a:xfrm>
        </p:grpSpPr>
        <p:sp>
          <p:nvSpPr>
            <p:cNvPr id="52231" name="TextBox 10"/>
            <p:cNvSpPr txBox="1">
              <a:spLocks noChangeArrowheads="1"/>
            </p:cNvSpPr>
            <p:nvPr/>
          </p:nvSpPr>
          <p:spPr bwMode="auto">
            <a:xfrm>
              <a:off x="5219700" y="2857718"/>
              <a:ext cx="3835400"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03188" indent="-103188"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1600">
                  <a:latin typeface="Calibri" pitchFamily="34" charset="0"/>
                </a:rPr>
                <a:t>Manuscript ready to submit</a:t>
              </a:r>
            </a:p>
            <a:p>
              <a:pPr eaLnBrk="1" hangingPunct="1">
                <a:buFont typeface="Arial" pitchFamily="34" charset="0"/>
                <a:buChar char="•"/>
              </a:pPr>
              <a:endParaRPr lang="en-US" sz="1600">
                <a:latin typeface="Calibri" pitchFamily="34" charset="0"/>
              </a:endParaRPr>
            </a:p>
            <a:p>
              <a:pPr eaLnBrk="1" hangingPunct="1">
                <a:buFont typeface="Arial" pitchFamily="34" charset="0"/>
                <a:buChar char="•"/>
              </a:pPr>
              <a:endParaRPr lang="en-US" sz="1600">
                <a:latin typeface="Calibri" pitchFamily="34" charset="0"/>
              </a:endParaRPr>
            </a:p>
            <a:p>
              <a:pPr eaLnBrk="1" hangingPunct="1">
                <a:buFont typeface="Arial" pitchFamily="34" charset="0"/>
                <a:buChar char="•"/>
              </a:pPr>
              <a:endParaRPr lang="en-US" sz="1600">
                <a:latin typeface="Calibri" pitchFamily="34" charset="0"/>
              </a:endParaRPr>
            </a:p>
            <a:p>
              <a:pPr eaLnBrk="1" hangingPunct="1">
                <a:buFont typeface="Arial" pitchFamily="34" charset="0"/>
                <a:buChar char="•"/>
              </a:pPr>
              <a:endParaRPr lang="en-US" sz="1600">
                <a:latin typeface="Calibri" pitchFamily="34" charset="0"/>
              </a:endParaRPr>
            </a:p>
            <a:p>
              <a:pPr eaLnBrk="1" hangingPunct="1">
                <a:buFont typeface="Arial" pitchFamily="34" charset="0"/>
                <a:buChar char="•"/>
              </a:pPr>
              <a:endParaRPr lang="en-US" sz="1600">
                <a:latin typeface="Calibri" pitchFamily="34" charset="0"/>
              </a:endParaRPr>
            </a:p>
            <a:p>
              <a:pPr eaLnBrk="1" hangingPunct="1"/>
              <a:endParaRPr lang="en-US" sz="1600">
                <a:latin typeface="Calibri" pitchFamily="34" charset="0"/>
              </a:endParaRPr>
            </a:p>
          </p:txBody>
        </p:sp>
        <p:sp>
          <p:nvSpPr>
            <p:cNvPr id="52232" name="TextBox 11"/>
            <p:cNvSpPr txBox="1">
              <a:spLocks noChangeArrowheads="1"/>
            </p:cNvSpPr>
            <p:nvPr/>
          </p:nvSpPr>
          <p:spPr bwMode="auto">
            <a:xfrm>
              <a:off x="6400801" y="3124200"/>
              <a:ext cx="265429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03188" indent="-103188"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buFont typeface="Arial" pitchFamily="34" charset="0"/>
                <a:buChar char="•"/>
              </a:pPr>
              <a:endParaRPr lang="en-GB" sz="1600">
                <a:latin typeface="Calibri" pitchFamily="34" charset="0"/>
              </a:endParaRP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Right Arrow 7"/>
          <p:cNvSpPr/>
          <p:nvPr/>
        </p:nvSpPr>
        <p:spPr>
          <a:xfrm rot="5400000">
            <a:off x="-83343" y="2755106"/>
            <a:ext cx="2736850" cy="1347787"/>
          </a:xfrm>
          <a:prstGeom prst="rightArrow">
            <a:avLst>
              <a:gd name="adj1" fmla="val 50000"/>
              <a:gd name="adj2" fmla="val 32320"/>
            </a:avLst>
          </a:prstGeom>
        </p:spPr>
        <p:style>
          <a:lnRef idx="1">
            <a:schemeClr val="accent3"/>
          </a:lnRef>
          <a:fillRef idx="3">
            <a:schemeClr val="accent3"/>
          </a:fillRef>
          <a:effectRef idx="2">
            <a:schemeClr val="accent3"/>
          </a:effectRef>
          <a:fontRef idx="minor">
            <a:schemeClr val="lt1"/>
          </a:fontRef>
        </p:style>
        <p:txBody>
          <a:bodyPr anchor="ctr"/>
          <a:lstStyle/>
          <a:p>
            <a:pPr algn="ctr" fontAlgn="auto">
              <a:spcBef>
                <a:spcPts val="0"/>
              </a:spcBef>
              <a:spcAft>
                <a:spcPts val="0"/>
              </a:spcAft>
              <a:defRPr/>
            </a:pPr>
            <a:endParaRPr lang="en-GB"/>
          </a:p>
        </p:txBody>
      </p:sp>
      <p:sp>
        <p:nvSpPr>
          <p:cNvPr id="53251" name="TextBox 5"/>
          <p:cNvSpPr txBox="1">
            <a:spLocks noChangeArrowheads="1"/>
          </p:cNvSpPr>
          <p:nvPr/>
        </p:nvSpPr>
        <p:spPr bwMode="auto">
          <a:xfrm>
            <a:off x="661988" y="760413"/>
            <a:ext cx="194786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GB" sz="3200">
                <a:latin typeface="Calibri" pitchFamily="34" charset="0"/>
              </a:rPr>
              <a:t>However…</a:t>
            </a:r>
          </a:p>
        </p:txBody>
      </p:sp>
      <p:sp>
        <p:nvSpPr>
          <p:cNvPr id="53252" name="TextBox 6"/>
          <p:cNvSpPr txBox="1">
            <a:spLocks noChangeArrowheads="1"/>
          </p:cNvSpPr>
          <p:nvPr/>
        </p:nvSpPr>
        <p:spPr bwMode="auto">
          <a:xfrm>
            <a:off x="1619250" y="1628775"/>
            <a:ext cx="7416800" cy="286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lnSpc>
                <a:spcPct val="250000"/>
              </a:lnSpc>
            </a:pPr>
            <a:r>
              <a:rPr lang="en-GB">
                <a:latin typeface="Calibri" pitchFamily="34" charset="0"/>
              </a:rPr>
              <a:t>not publicly accessible</a:t>
            </a:r>
          </a:p>
          <a:p>
            <a:pPr eaLnBrk="1" hangingPunct="1">
              <a:lnSpc>
                <a:spcPct val="250000"/>
              </a:lnSpc>
            </a:pPr>
            <a:r>
              <a:rPr lang="en-GB">
                <a:latin typeface="Calibri" pitchFamily="34" charset="0"/>
              </a:rPr>
              <a:t>lack sufficient contextual metadata</a:t>
            </a:r>
          </a:p>
          <a:p>
            <a:pPr eaLnBrk="1" hangingPunct="1">
              <a:lnSpc>
                <a:spcPct val="250000"/>
              </a:lnSpc>
            </a:pPr>
            <a:r>
              <a:rPr lang="en-GB">
                <a:latin typeface="Calibri" pitchFamily="34" charset="0"/>
              </a:rPr>
              <a:t>published in formats that require time-consuming manual extraction</a:t>
            </a:r>
          </a:p>
          <a:p>
            <a:pPr eaLnBrk="1" hangingPunct="1">
              <a:lnSpc>
                <a:spcPct val="250000"/>
              </a:lnSpc>
            </a:pPr>
            <a:r>
              <a:rPr lang="en-GB">
                <a:latin typeface="Calibri" pitchFamily="34" charset="0"/>
              </a:rPr>
              <a:t>difficulty in publishing valuable datasets (i.a. local or regional Floras, Faunas) </a:t>
            </a:r>
          </a:p>
        </p:txBody>
      </p:sp>
      <p:sp>
        <p:nvSpPr>
          <p:cNvPr id="53253" name="Rectangle 8"/>
          <p:cNvSpPr>
            <a:spLocks noChangeArrowheads="1"/>
          </p:cNvSpPr>
          <p:nvPr/>
        </p:nvSpPr>
        <p:spPr bwMode="auto">
          <a:xfrm>
            <a:off x="661988" y="4868863"/>
            <a:ext cx="8291512" cy="146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200000"/>
              </a:lnSpc>
            </a:pPr>
            <a:r>
              <a:rPr lang="en-GB" sz="2400" b="1">
                <a:latin typeface="Calibri" pitchFamily="34" charset="0"/>
              </a:rPr>
              <a:t>Published knowledge cannot easily be mobilised</a:t>
            </a:r>
          </a:p>
          <a:p>
            <a:pPr>
              <a:lnSpc>
                <a:spcPct val="200000"/>
              </a:lnSpc>
            </a:pPr>
            <a:r>
              <a:rPr lang="en-GB" sz="2400" b="1">
                <a:latin typeface="Calibri" pitchFamily="34" charset="0"/>
              </a:rPr>
              <a:t>Vast amounts of unpublished taxonomic “knowledge”</a:t>
            </a:r>
          </a:p>
        </p:txBody>
      </p:sp>
    </p:spTree>
  </p:cSld>
  <p:clrMapOvr>
    <a:masterClrMapping/>
  </p:clrMapOvr>
  <p:transition spd="slow"/>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txBox="1">
            <a:spLocks noChangeArrowheads="1"/>
          </p:cNvSpPr>
          <p:nvPr/>
        </p:nvSpPr>
        <p:spPr bwMode="auto">
          <a:xfrm>
            <a:off x="854075" y="115888"/>
            <a:ext cx="828040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hangingPunct="1"/>
            <a:r>
              <a:rPr lang="en-US" sz="3200" b="1" dirty="0">
                <a:ea typeface="ＭＳ Ｐゴシック" pitchFamily="34" charset="-128"/>
              </a:rPr>
              <a:t>The four nodes of </a:t>
            </a:r>
            <a:r>
              <a:rPr lang="en-US" sz="3200" b="1" dirty="0" smtClean="0">
                <a:ea typeface="ＭＳ Ｐゴシック" pitchFamily="34" charset="-128"/>
              </a:rPr>
              <a:t>data cycle</a:t>
            </a:r>
            <a:endParaRPr lang="en-US" sz="3200" b="1" dirty="0">
              <a:ea typeface="ＭＳ Ｐゴシック" pitchFamily="34" charset="-128"/>
            </a:endParaRPr>
          </a:p>
        </p:txBody>
      </p:sp>
      <p:sp>
        <p:nvSpPr>
          <p:cNvPr id="5" name="TextBox 4"/>
          <p:cNvSpPr txBox="1"/>
          <p:nvPr/>
        </p:nvSpPr>
        <p:spPr>
          <a:xfrm>
            <a:off x="1692275" y="676275"/>
            <a:ext cx="5295900" cy="6184900"/>
          </a:xfrm>
          <a:prstGeom prst="rect">
            <a:avLst/>
          </a:prstGeom>
          <a:noFill/>
        </p:spPr>
        <p:txBody>
          <a:bodyPr wrap="none">
            <a:spAutoFit/>
          </a:bodyPr>
          <a:lstStyle/>
          <a:p>
            <a:pPr>
              <a:lnSpc>
                <a:spcPct val="150000"/>
              </a:lnSpc>
              <a:defRPr/>
            </a:pPr>
            <a:r>
              <a:rPr lang="en-GB" sz="6600" dirty="0">
                <a:solidFill>
                  <a:schemeClr val="tx1">
                    <a:lumMod val="50000"/>
                    <a:lumOff val="50000"/>
                  </a:schemeClr>
                </a:solidFill>
                <a:latin typeface="Arial" charset="0"/>
                <a:cs typeface="+mn-cs"/>
              </a:rPr>
              <a:t>1.</a:t>
            </a:r>
            <a:r>
              <a:rPr lang="en-GB" sz="2000" dirty="0">
                <a:latin typeface="Arial" charset="0"/>
                <a:cs typeface="+mn-cs"/>
              </a:rPr>
              <a:t> We collect and </a:t>
            </a:r>
            <a:r>
              <a:rPr lang="en-GB" sz="3200" b="1" dirty="0">
                <a:latin typeface="Arial" charset="0"/>
                <a:cs typeface="+mn-cs"/>
              </a:rPr>
              <a:t>generate</a:t>
            </a:r>
            <a:r>
              <a:rPr lang="en-GB" sz="3200" dirty="0">
                <a:latin typeface="Arial" charset="0"/>
                <a:cs typeface="+mn-cs"/>
              </a:rPr>
              <a:t> </a:t>
            </a:r>
            <a:r>
              <a:rPr lang="en-GB" sz="2000" dirty="0">
                <a:latin typeface="Arial" charset="0"/>
                <a:cs typeface="+mn-cs"/>
              </a:rPr>
              <a:t>data</a:t>
            </a:r>
          </a:p>
          <a:p>
            <a:pPr>
              <a:lnSpc>
                <a:spcPct val="150000"/>
              </a:lnSpc>
              <a:defRPr/>
            </a:pPr>
            <a:r>
              <a:rPr lang="en-GB" sz="6600" dirty="0">
                <a:solidFill>
                  <a:schemeClr val="tx1">
                    <a:lumMod val="50000"/>
                    <a:lumOff val="50000"/>
                  </a:schemeClr>
                </a:solidFill>
                <a:latin typeface="Arial" charset="0"/>
                <a:cs typeface="+mn-cs"/>
              </a:rPr>
              <a:t>2.</a:t>
            </a:r>
            <a:r>
              <a:rPr lang="en-GB" dirty="0">
                <a:solidFill>
                  <a:schemeClr val="tx1">
                    <a:lumMod val="50000"/>
                    <a:lumOff val="50000"/>
                  </a:schemeClr>
                </a:solidFill>
                <a:latin typeface="Arial" charset="0"/>
                <a:cs typeface="+mn-cs"/>
              </a:rPr>
              <a:t> </a:t>
            </a:r>
            <a:r>
              <a:rPr lang="en-GB" sz="2000" dirty="0">
                <a:latin typeface="Arial" charset="0"/>
                <a:cs typeface="+mn-cs"/>
              </a:rPr>
              <a:t>We </a:t>
            </a:r>
            <a:r>
              <a:rPr lang="en-GB" sz="3200" b="1" dirty="0">
                <a:latin typeface="Arial" charset="0"/>
                <a:cs typeface="+mn-cs"/>
              </a:rPr>
              <a:t>curate</a:t>
            </a:r>
            <a:r>
              <a:rPr lang="en-GB" sz="2000" dirty="0">
                <a:latin typeface="Arial" charset="0"/>
                <a:cs typeface="+mn-cs"/>
              </a:rPr>
              <a:t>, link and structure data</a:t>
            </a:r>
          </a:p>
          <a:p>
            <a:pPr>
              <a:lnSpc>
                <a:spcPct val="150000"/>
              </a:lnSpc>
              <a:defRPr/>
            </a:pPr>
            <a:r>
              <a:rPr lang="en-GB" sz="6600" dirty="0">
                <a:solidFill>
                  <a:schemeClr val="tx1">
                    <a:lumMod val="50000"/>
                    <a:lumOff val="50000"/>
                  </a:schemeClr>
                </a:solidFill>
                <a:latin typeface="Arial" charset="0"/>
                <a:cs typeface="+mn-cs"/>
              </a:rPr>
              <a:t>3.</a:t>
            </a:r>
            <a:r>
              <a:rPr lang="en-GB" dirty="0">
                <a:solidFill>
                  <a:schemeClr val="tx1">
                    <a:lumMod val="50000"/>
                    <a:lumOff val="50000"/>
                  </a:schemeClr>
                </a:solidFill>
                <a:latin typeface="Arial" charset="0"/>
                <a:cs typeface="+mn-cs"/>
              </a:rPr>
              <a:t> </a:t>
            </a:r>
            <a:r>
              <a:rPr lang="en-GB" sz="2000" dirty="0">
                <a:latin typeface="Arial" charset="0"/>
                <a:cs typeface="+mn-cs"/>
              </a:rPr>
              <a:t>We </a:t>
            </a:r>
            <a:r>
              <a:rPr lang="en-GB" sz="3200" b="1" dirty="0">
                <a:latin typeface="Arial" charset="0"/>
                <a:cs typeface="+mn-cs"/>
              </a:rPr>
              <a:t>analyse</a:t>
            </a:r>
            <a:r>
              <a:rPr lang="en-GB" sz="3200" dirty="0">
                <a:latin typeface="Arial" charset="0"/>
                <a:cs typeface="+mn-cs"/>
              </a:rPr>
              <a:t> </a:t>
            </a:r>
            <a:r>
              <a:rPr lang="en-GB" sz="2000" dirty="0">
                <a:latin typeface="Arial" charset="0"/>
                <a:cs typeface="+mn-cs"/>
              </a:rPr>
              <a:t>data</a:t>
            </a:r>
          </a:p>
          <a:p>
            <a:pPr>
              <a:lnSpc>
                <a:spcPct val="150000"/>
              </a:lnSpc>
              <a:defRPr/>
            </a:pPr>
            <a:r>
              <a:rPr lang="en-GB" sz="6600" dirty="0">
                <a:solidFill>
                  <a:schemeClr val="tx1">
                    <a:lumMod val="50000"/>
                    <a:lumOff val="50000"/>
                  </a:schemeClr>
                </a:solidFill>
                <a:latin typeface="Arial" charset="0"/>
                <a:cs typeface="+mn-cs"/>
              </a:rPr>
              <a:t>4.</a:t>
            </a:r>
            <a:r>
              <a:rPr lang="en-GB" dirty="0">
                <a:solidFill>
                  <a:schemeClr val="tx1">
                    <a:lumMod val="50000"/>
                    <a:lumOff val="50000"/>
                  </a:schemeClr>
                </a:solidFill>
                <a:latin typeface="Arial" charset="0"/>
                <a:cs typeface="+mn-cs"/>
              </a:rPr>
              <a:t> </a:t>
            </a:r>
            <a:r>
              <a:rPr lang="en-GB" sz="2000" dirty="0">
                <a:latin typeface="Arial" charset="0"/>
                <a:cs typeface="+mn-cs"/>
              </a:rPr>
              <a:t>We </a:t>
            </a:r>
            <a:r>
              <a:rPr lang="en-GB" sz="3200" b="1" dirty="0">
                <a:latin typeface="Arial" charset="0"/>
                <a:cs typeface="+mn-cs"/>
              </a:rPr>
              <a:t>publish</a:t>
            </a:r>
            <a:r>
              <a:rPr lang="en-GB" sz="3200" dirty="0">
                <a:latin typeface="Arial" charset="0"/>
                <a:cs typeface="+mn-cs"/>
              </a:rPr>
              <a:t> </a:t>
            </a:r>
            <a:r>
              <a:rPr lang="en-GB" sz="2000" dirty="0">
                <a:latin typeface="Arial" charset="0"/>
                <a:cs typeface="+mn-cs"/>
              </a:rPr>
              <a:t>data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subTnLst>
                                    <p:animClr clrSpc="rgb" dir="cw">
                                      <p:cBhvr override="childStyle">
                                        <p:cTn dur="1" fill="hold" display="0" masterRel="nextClick" afterEffect="1"/>
                                        <p:tgtEl>
                                          <p:spTgt spid="5">
                                            <p:txEl>
                                              <p:pRg st="0" end="0"/>
                                            </p:txEl>
                                          </p:spTgt>
                                        </p:tgtEl>
                                        <p:attrNameLst>
                                          <p:attrName>ppt_c</p:attrName>
                                        </p:attrNameLst>
                                      </p:cBhvr>
                                      <p:to>
                                        <a:schemeClr val="tx1"/>
                                      </p:to>
                                    </p:animClr>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subTnLst>
                                    <p:animClr clrSpc="rgb" dir="cw">
                                      <p:cBhvr override="childStyle">
                                        <p:cTn dur="1" fill="hold" display="0" masterRel="nextClick" afterEffect="1"/>
                                        <p:tgtEl>
                                          <p:spTgt spid="5">
                                            <p:txEl>
                                              <p:pRg st="1" end="1"/>
                                            </p:txEl>
                                          </p:spTgt>
                                        </p:tgtEl>
                                        <p:attrNameLst>
                                          <p:attrName>ppt_c</p:attrName>
                                        </p:attrNameLst>
                                      </p:cBhvr>
                                      <p:to>
                                        <a:schemeClr val="tx1"/>
                                      </p:to>
                                    </p:animClr>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subTnLst>
                                    <p:animClr clrSpc="rgb" dir="cw">
                                      <p:cBhvr override="childStyle">
                                        <p:cTn dur="1" fill="hold" display="0" masterRel="nextClick" afterEffect="1"/>
                                        <p:tgtEl>
                                          <p:spTgt spid="5">
                                            <p:txEl>
                                              <p:pRg st="2" end="2"/>
                                            </p:txEl>
                                          </p:spTgt>
                                        </p:tgtEl>
                                        <p:attrNameLst>
                                          <p:attrName>ppt_c</p:attrName>
                                        </p:attrNameLst>
                                      </p:cBhvr>
                                      <p:to>
                                        <a:schemeClr val="tx1"/>
                                      </p:to>
                                    </p:animClr>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500"/>
                                        <p:tgtEl>
                                          <p:spTgt spid="5">
                                            <p:txEl>
                                              <p:pRg st="3" end="3"/>
                                            </p:txEl>
                                          </p:spTgt>
                                        </p:tgtEl>
                                      </p:cBhvr>
                                    </p:animEffect>
                                  </p:childTnLst>
                                  <p:subTnLst>
                                    <p:animClr clrSpc="rgb" dir="cw">
                                      <p:cBhvr override="childStyle">
                                        <p:cTn dur="1" fill="hold" display="0" masterRel="nextClick" afterEffect="1"/>
                                        <p:tgtEl>
                                          <p:spTgt spid="5">
                                            <p:txEl>
                                              <p:pRg st="3" end="3"/>
                                            </p:txEl>
                                          </p:spTgt>
                                        </p:tgtEl>
                                        <p:attrNameLst>
                                          <p:attrName>ppt_c</p:attrName>
                                        </p:attrNameLst>
                                      </p:cBhvr>
                                      <p:to>
                                        <a:schemeClr val="tx1"/>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reeform 10"/>
          <p:cNvSpPr/>
          <p:nvPr/>
        </p:nvSpPr>
        <p:spPr>
          <a:xfrm>
            <a:off x="4332288" y="2206625"/>
            <a:ext cx="3119437" cy="3119438"/>
          </a:xfrm>
          <a:custGeom>
            <a:avLst/>
            <a:gdLst/>
            <a:ahLst/>
            <a:cxnLst/>
            <a:rect l="0" t="0" r="0" b="0"/>
            <a:pathLst>
              <a:path>
                <a:moveTo>
                  <a:pt x="2432416" y="266978"/>
                </a:moveTo>
                <a:arcTo wR="1559742" hR="1559742" stAng="18241266" swAng="2278858"/>
              </a:path>
            </a:pathLst>
          </a:custGeom>
          <a:ln w="38100">
            <a:solidFill>
              <a:srgbClr val="C00000"/>
            </a:solidFill>
            <a:prstDash val="lgDash"/>
            <a:headEnd type="none" w="med" len="med"/>
            <a:tailEnd type="triangle" w="med" len="med"/>
          </a:ln>
        </p:spPr>
        <p:style>
          <a:lnRef idx="2">
            <a:schemeClr val="dk1"/>
          </a:lnRef>
          <a:fillRef idx="0">
            <a:schemeClr val="dk1"/>
          </a:fillRef>
          <a:effectRef idx="1">
            <a:schemeClr val="dk1"/>
          </a:effectRef>
          <a:fontRef idx="minor">
            <a:schemeClr val="tx1"/>
          </a:fontRef>
        </p:style>
      </p:sp>
      <p:sp>
        <p:nvSpPr>
          <p:cNvPr id="14" name="Freeform 13"/>
          <p:cNvSpPr/>
          <p:nvPr/>
        </p:nvSpPr>
        <p:spPr>
          <a:xfrm>
            <a:off x="4332288" y="2206625"/>
            <a:ext cx="3119437" cy="3119438"/>
          </a:xfrm>
          <a:custGeom>
            <a:avLst/>
            <a:gdLst/>
            <a:ahLst/>
            <a:cxnLst/>
            <a:rect l="0" t="0" r="0" b="0"/>
            <a:pathLst>
              <a:path>
                <a:moveTo>
                  <a:pt x="3042700" y="2043101"/>
                </a:moveTo>
                <a:arcTo wR="1559742" hR="1559742" stAng="1083178" swAng="2625610"/>
              </a:path>
            </a:pathLst>
          </a:custGeom>
          <a:noFill/>
          <a:ln>
            <a:solidFill>
              <a:srgbClr val="C00000"/>
            </a:solidFill>
            <a:prstDash val="lgDash"/>
            <a:headEnd type="none" w="med" len="med"/>
            <a:tailEnd type="triangle" w="med" len="med"/>
          </a:ln>
        </p:spPr>
        <p:style>
          <a:lnRef idx="3">
            <a:schemeClr val="dk1"/>
          </a:lnRef>
          <a:fillRef idx="0">
            <a:schemeClr val="dk1"/>
          </a:fillRef>
          <a:effectRef idx="2">
            <a:schemeClr val="dk1"/>
          </a:effectRef>
          <a:fontRef idx="minor">
            <a:schemeClr val="tx1">
              <a:hueOff val="0"/>
              <a:satOff val="0"/>
              <a:lumOff val="0"/>
              <a:alphaOff val="0"/>
            </a:schemeClr>
          </a:fontRef>
        </p:style>
      </p:sp>
      <p:sp>
        <p:nvSpPr>
          <p:cNvPr id="16" name="Freeform 15"/>
          <p:cNvSpPr/>
          <p:nvPr/>
        </p:nvSpPr>
        <p:spPr>
          <a:xfrm>
            <a:off x="4332288" y="2206625"/>
            <a:ext cx="3119437" cy="3119438"/>
          </a:xfrm>
          <a:custGeom>
            <a:avLst/>
            <a:gdLst/>
            <a:ahLst/>
            <a:cxnLst/>
            <a:rect l="0" t="0" r="0" b="0"/>
            <a:pathLst>
              <a:path>
                <a:moveTo>
                  <a:pt x="823000" y="2934518"/>
                </a:moveTo>
                <a:arcTo wR="1559742" hR="1559742" stAng="7091212" swAng="2625610"/>
              </a:path>
            </a:pathLst>
          </a:custGeom>
          <a:ln w="38100">
            <a:solidFill>
              <a:srgbClr val="C00000"/>
            </a:solidFill>
            <a:prstDash val="lgDash"/>
            <a:headEnd type="none" w="med" len="med"/>
            <a:tailEnd type="triangle" w="med" len="med"/>
          </a:ln>
        </p:spPr>
        <p:style>
          <a:lnRef idx="2">
            <a:schemeClr val="dk1"/>
          </a:lnRef>
          <a:fillRef idx="0">
            <a:schemeClr val="dk1"/>
          </a:fillRef>
          <a:effectRef idx="1">
            <a:schemeClr val="dk1"/>
          </a:effectRef>
          <a:fontRef idx="minor">
            <a:schemeClr val="tx1"/>
          </a:fontRef>
        </p:style>
      </p:sp>
      <p:sp>
        <p:nvSpPr>
          <p:cNvPr id="18" name="Freeform 17"/>
          <p:cNvSpPr/>
          <p:nvPr/>
        </p:nvSpPr>
        <p:spPr>
          <a:xfrm>
            <a:off x="4332288" y="2206625"/>
            <a:ext cx="3119437" cy="3119438"/>
          </a:xfrm>
          <a:custGeom>
            <a:avLst/>
            <a:gdLst/>
            <a:ahLst/>
            <a:cxnLst/>
            <a:rect l="0" t="0" r="0" b="0"/>
            <a:pathLst>
              <a:path>
                <a:moveTo>
                  <a:pt x="76321" y="1077809"/>
                </a:moveTo>
                <a:arcTo wR="1559742" hR="1559742" stAng="11879876" swAng="2278858"/>
              </a:path>
            </a:pathLst>
          </a:custGeom>
          <a:noFill/>
          <a:ln>
            <a:solidFill>
              <a:srgbClr val="C00000"/>
            </a:solidFill>
            <a:prstDash val="lgDash"/>
            <a:headEnd type="none" w="med" len="med"/>
            <a:tailEnd type="triangle" w="med" len="med"/>
          </a:ln>
        </p:spPr>
        <p:style>
          <a:lnRef idx="3">
            <a:schemeClr val="dk1"/>
          </a:lnRef>
          <a:fillRef idx="0">
            <a:schemeClr val="dk1"/>
          </a:fillRef>
          <a:effectRef idx="2">
            <a:schemeClr val="dk1"/>
          </a:effectRef>
          <a:fontRef idx="minor">
            <a:schemeClr val="tx1">
              <a:hueOff val="0"/>
              <a:satOff val="0"/>
              <a:lumOff val="0"/>
              <a:alphaOff val="0"/>
            </a:schemeClr>
          </a:fontRef>
        </p:style>
      </p:sp>
      <p:grpSp>
        <p:nvGrpSpPr>
          <p:cNvPr id="15366" name="Group 20"/>
          <p:cNvGrpSpPr>
            <a:grpSpLocks/>
          </p:cNvGrpSpPr>
          <p:nvPr/>
        </p:nvGrpSpPr>
        <p:grpSpPr bwMode="auto">
          <a:xfrm>
            <a:off x="6724650" y="3051175"/>
            <a:ext cx="1879600" cy="1187450"/>
            <a:chOff x="5357117" y="3050782"/>
            <a:chExt cx="1879310" cy="1188140"/>
          </a:xfrm>
        </p:grpSpPr>
        <p:sp>
          <p:nvSpPr>
            <p:cNvPr id="12" name="Freeform 11"/>
            <p:cNvSpPr/>
            <p:nvPr/>
          </p:nvSpPr>
          <p:spPr>
            <a:xfrm>
              <a:off x="5357117" y="3295399"/>
              <a:ext cx="1452339" cy="943523"/>
            </a:xfrm>
            <a:custGeom>
              <a:avLst/>
              <a:gdLst>
                <a:gd name="connsiteX0" fmla="*/ 0 w 1452562"/>
                <a:gd name="connsiteY0" fmla="*/ 157364 h 944165"/>
                <a:gd name="connsiteX1" fmla="*/ 157364 w 1452562"/>
                <a:gd name="connsiteY1" fmla="*/ 0 h 944165"/>
                <a:gd name="connsiteX2" fmla="*/ 1295198 w 1452562"/>
                <a:gd name="connsiteY2" fmla="*/ 0 h 944165"/>
                <a:gd name="connsiteX3" fmla="*/ 1452562 w 1452562"/>
                <a:gd name="connsiteY3" fmla="*/ 157364 h 944165"/>
                <a:gd name="connsiteX4" fmla="*/ 1452562 w 1452562"/>
                <a:gd name="connsiteY4" fmla="*/ 786801 h 944165"/>
                <a:gd name="connsiteX5" fmla="*/ 1295198 w 1452562"/>
                <a:gd name="connsiteY5" fmla="*/ 944165 h 944165"/>
                <a:gd name="connsiteX6" fmla="*/ 157364 w 1452562"/>
                <a:gd name="connsiteY6" fmla="*/ 944165 h 944165"/>
                <a:gd name="connsiteX7" fmla="*/ 0 w 1452562"/>
                <a:gd name="connsiteY7" fmla="*/ 786801 h 944165"/>
                <a:gd name="connsiteX8" fmla="*/ 0 w 1452562"/>
                <a:gd name="connsiteY8" fmla="*/ 157364 h 944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52562" h="944165">
                  <a:moveTo>
                    <a:pt x="0" y="157364"/>
                  </a:moveTo>
                  <a:cubicBezTo>
                    <a:pt x="0" y="70454"/>
                    <a:pt x="70454" y="0"/>
                    <a:pt x="157364" y="0"/>
                  </a:cubicBezTo>
                  <a:lnTo>
                    <a:pt x="1295198" y="0"/>
                  </a:lnTo>
                  <a:cubicBezTo>
                    <a:pt x="1382108" y="0"/>
                    <a:pt x="1452562" y="70454"/>
                    <a:pt x="1452562" y="157364"/>
                  </a:cubicBezTo>
                  <a:lnTo>
                    <a:pt x="1452562" y="786801"/>
                  </a:lnTo>
                  <a:cubicBezTo>
                    <a:pt x="1452562" y="873711"/>
                    <a:pt x="1382108" y="944165"/>
                    <a:pt x="1295198" y="944165"/>
                  </a:cubicBezTo>
                  <a:lnTo>
                    <a:pt x="157364" y="944165"/>
                  </a:lnTo>
                  <a:cubicBezTo>
                    <a:pt x="70454" y="944165"/>
                    <a:pt x="0" y="873711"/>
                    <a:pt x="0" y="786801"/>
                  </a:cubicBezTo>
                  <a:lnTo>
                    <a:pt x="0" y="157364"/>
                  </a:lnTo>
                  <a:close/>
                </a:path>
              </a:pathLst>
            </a:custGeom>
          </p:spPr>
          <p:style>
            <a:lnRef idx="3">
              <a:schemeClr val="lt1">
                <a:hueOff val="0"/>
                <a:satOff val="0"/>
                <a:lumOff val="0"/>
                <a:alphaOff val="0"/>
              </a:schemeClr>
            </a:lnRef>
            <a:fillRef idx="1">
              <a:schemeClr val="accent4">
                <a:hueOff val="-1488257"/>
                <a:satOff val="8966"/>
                <a:lumOff val="719"/>
                <a:alphaOff val="0"/>
              </a:schemeClr>
            </a:fillRef>
            <a:effectRef idx="1">
              <a:schemeClr val="accent4">
                <a:hueOff val="-1488257"/>
                <a:satOff val="8966"/>
                <a:lumOff val="719"/>
                <a:alphaOff val="0"/>
              </a:schemeClr>
            </a:effectRef>
            <a:fontRef idx="minor">
              <a:schemeClr val="lt1"/>
            </a:fontRef>
          </p:style>
          <p:txBody>
            <a:bodyPr lIns="107050" tIns="107050" rIns="107050" bIns="107050" spcCol="1270" anchor="ctr"/>
            <a:lstStyle/>
            <a:p>
              <a:pPr algn="ctr" defTabSz="711200">
                <a:lnSpc>
                  <a:spcPct val="90000"/>
                </a:lnSpc>
                <a:spcAft>
                  <a:spcPct val="35000"/>
                </a:spcAft>
                <a:defRPr/>
              </a:pPr>
              <a:r>
                <a:rPr lang="en-GB" sz="1600" dirty="0"/>
                <a:t>Data </a:t>
              </a:r>
            </a:p>
            <a:p>
              <a:pPr algn="ctr" defTabSz="711200">
                <a:lnSpc>
                  <a:spcPct val="90000"/>
                </a:lnSpc>
                <a:spcAft>
                  <a:spcPct val="35000"/>
                </a:spcAft>
                <a:defRPr/>
              </a:pPr>
              <a:r>
                <a:rPr lang="en-GB" sz="1600" b="1" dirty="0" err="1"/>
                <a:t>curation</a:t>
              </a:r>
              <a:endParaRPr lang="en-GB" sz="1600" b="1" dirty="0"/>
            </a:p>
          </p:txBody>
        </p:sp>
        <p:pic>
          <p:nvPicPr>
            <p:cNvPr id="1026" name="Picture 2" descr="http://sfpark.org/wp-content/uploads/2011/05/dataset_icon.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9885510">
              <a:off x="6509464" y="3050782"/>
              <a:ext cx="726963" cy="727497"/>
            </a:xfrm>
            <a:prstGeom prst="rect">
              <a:avLst/>
            </a:prstGeom>
            <a:ln>
              <a:noFill/>
            </a:ln>
            <a:effectLst>
              <a:outerShdw blurRad="292100" dist="139700" dir="2700000" algn="tl" rotWithShape="0">
                <a:srgbClr val="333333">
                  <a:alpha val="65000"/>
                </a:srgbClr>
              </a:outerShdw>
            </a:effectLst>
            <a:extLst/>
          </p:spPr>
        </p:pic>
      </p:grpSp>
      <p:sp>
        <p:nvSpPr>
          <p:cNvPr id="17" name="Freeform 16"/>
          <p:cNvSpPr/>
          <p:nvPr/>
        </p:nvSpPr>
        <p:spPr>
          <a:xfrm>
            <a:off x="3605213" y="3294063"/>
            <a:ext cx="1452562" cy="944562"/>
          </a:xfrm>
          <a:custGeom>
            <a:avLst/>
            <a:gdLst>
              <a:gd name="connsiteX0" fmla="*/ 0 w 1452562"/>
              <a:gd name="connsiteY0" fmla="*/ 157364 h 944165"/>
              <a:gd name="connsiteX1" fmla="*/ 157364 w 1452562"/>
              <a:gd name="connsiteY1" fmla="*/ 0 h 944165"/>
              <a:gd name="connsiteX2" fmla="*/ 1295198 w 1452562"/>
              <a:gd name="connsiteY2" fmla="*/ 0 h 944165"/>
              <a:gd name="connsiteX3" fmla="*/ 1452562 w 1452562"/>
              <a:gd name="connsiteY3" fmla="*/ 157364 h 944165"/>
              <a:gd name="connsiteX4" fmla="*/ 1452562 w 1452562"/>
              <a:gd name="connsiteY4" fmla="*/ 786801 h 944165"/>
              <a:gd name="connsiteX5" fmla="*/ 1295198 w 1452562"/>
              <a:gd name="connsiteY5" fmla="*/ 944165 h 944165"/>
              <a:gd name="connsiteX6" fmla="*/ 157364 w 1452562"/>
              <a:gd name="connsiteY6" fmla="*/ 944165 h 944165"/>
              <a:gd name="connsiteX7" fmla="*/ 0 w 1452562"/>
              <a:gd name="connsiteY7" fmla="*/ 786801 h 944165"/>
              <a:gd name="connsiteX8" fmla="*/ 0 w 1452562"/>
              <a:gd name="connsiteY8" fmla="*/ 157364 h 944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52562" h="944165">
                <a:moveTo>
                  <a:pt x="0" y="157364"/>
                </a:moveTo>
                <a:cubicBezTo>
                  <a:pt x="0" y="70454"/>
                  <a:pt x="70454" y="0"/>
                  <a:pt x="157364" y="0"/>
                </a:cubicBezTo>
                <a:lnTo>
                  <a:pt x="1295198" y="0"/>
                </a:lnTo>
                <a:cubicBezTo>
                  <a:pt x="1382108" y="0"/>
                  <a:pt x="1452562" y="70454"/>
                  <a:pt x="1452562" y="157364"/>
                </a:cubicBezTo>
                <a:lnTo>
                  <a:pt x="1452562" y="786801"/>
                </a:lnTo>
                <a:cubicBezTo>
                  <a:pt x="1452562" y="873711"/>
                  <a:pt x="1382108" y="944165"/>
                  <a:pt x="1295198" y="944165"/>
                </a:cubicBezTo>
                <a:lnTo>
                  <a:pt x="157364" y="944165"/>
                </a:lnTo>
                <a:cubicBezTo>
                  <a:pt x="70454" y="944165"/>
                  <a:pt x="0" y="873711"/>
                  <a:pt x="0" y="786801"/>
                </a:cubicBezTo>
                <a:lnTo>
                  <a:pt x="0" y="157364"/>
                </a:lnTo>
                <a:close/>
              </a:path>
            </a:pathLst>
          </a:custGeom>
        </p:spPr>
        <p:style>
          <a:lnRef idx="3">
            <a:schemeClr val="lt1">
              <a:hueOff val="0"/>
              <a:satOff val="0"/>
              <a:lumOff val="0"/>
              <a:alphaOff val="0"/>
            </a:schemeClr>
          </a:lnRef>
          <a:fillRef idx="1">
            <a:schemeClr val="accent4">
              <a:hueOff val="-4464770"/>
              <a:satOff val="26899"/>
              <a:lumOff val="2156"/>
              <a:alphaOff val="0"/>
            </a:schemeClr>
          </a:fillRef>
          <a:effectRef idx="1">
            <a:schemeClr val="accent4">
              <a:hueOff val="-4464770"/>
              <a:satOff val="26899"/>
              <a:lumOff val="2156"/>
              <a:alphaOff val="0"/>
            </a:schemeClr>
          </a:effectRef>
          <a:fontRef idx="minor">
            <a:schemeClr val="lt1"/>
          </a:fontRef>
        </p:style>
        <p:txBody>
          <a:bodyPr lIns="107050" tIns="107050" rIns="107050" bIns="107050" spcCol="1270" anchor="ctr"/>
          <a:lstStyle/>
          <a:p>
            <a:pPr algn="ctr" defTabSz="711200">
              <a:lnSpc>
                <a:spcPct val="90000"/>
              </a:lnSpc>
              <a:spcAft>
                <a:spcPct val="35000"/>
              </a:spcAft>
              <a:defRPr/>
            </a:pPr>
            <a:r>
              <a:rPr lang="en-GB" sz="1600" dirty="0"/>
              <a:t>Data </a:t>
            </a:r>
          </a:p>
          <a:p>
            <a:pPr algn="ctr" defTabSz="711200">
              <a:lnSpc>
                <a:spcPct val="90000"/>
              </a:lnSpc>
              <a:spcAft>
                <a:spcPct val="35000"/>
              </a:spcAft>
              <a:defRPr/>
            </a:pPr>
            <a:r>
              <a:rPr lang="en-GB" sz="1600" b="1" dirty="0"/>
              <a:t>publishing</a:t>
            </a:r>
          </a:p>
        </p:txBody>
      </p:sp>
      <p:sp>
        <p:nvSpPr>
          <p:cNvPr id="15369" name="Rectangle 2"/>
          <p:cNvSpPr txBox="1">
            <a:spLocks noChangeArrowheads="1"/>
          </p:cNvSpPr>
          <p:nvPr/>
        </p:nvSpPr>
        <p:spPr bwMode="auto">
          <a:xfrm>
            <a:off x="854075" y="115888"/>
            <a:ext cx="828040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hangingPunct="1"/>
            <a:r>
              <a:rPr lang="en-US" sz="3200" b="1" dirty="0">
                <a:ea typeface="ＭＳ Ｐゴシック" pitchFamily="34" charset="-128"/>
              </a:rPr>
              <a:t>The four nodes of </a:t>
            </a:r>
            <a:r>
              <a:rPr lang="en-US" sz="3200" b="1" dirty="0" smtClean="0">
                <a:ea typeface="ＭＳ Ｐゴシック" pitchFamily="34" charset="-128"/>
              </a:rPr>
              <a:t>data cycle</a:t>
            </a:r>
            <a:endParaRPr lang="en-US" sz="3200" b="1" dirty="0">
              <a:ea typeface="ＭＳ Ｐゴシック" pitchFamily="34" charset="-128"/>
            </a:endParaRPr>
          </a:p>
        </p:txBody>
      </p:sp>
      <p:sp>
        <p:nvSpPr>
          <p:cNvPr id="10" name="Freeform 9"/>
          <p:cNvSpPr/>
          <p:nvPr/>
        </p:nvSpPr>
        <p:spPr bwMode="auto">
          <a:xfrm>
            <a:off x="5027614" y="1666876"/>
            <a:ext cx="1728787" cy="1081088"/>
          </a:xfrm>
          <a:custGeom>
            <a:avLst/>
            <a:gdLst>
              <a:gd name="connsiteX0" fmla="*/ 0 w 1728157"/>
              <a:gd name="connsiteY0" fmla="*/ 180053 h 1080295"/>
              <a:gd name="connsiteX1" fmla="*/ 180053 w 1728157"/>
              <a:gd name="connsiteY1" fmla="*/ 0 h 1080295"/>
              <a:gd name="connsiteX2" fmla="*/ 1548104 w 1728157"/>
              <a:gd name="connsiteY2" fmla="*/ 0 h 1080295"/>
              <a:gd name="connsiteX3" fmla="*/ 1728157 w 1728157"/>
              <a:gd name="connsiteY3" fmla="*/ 180053 h 1080295"/>
              <a:gd name="connsiteX4" fmla="*/ 1728157 w 1728157"/>
              <a:gd name="connsiteY4" fmla="*/ 900242 h 1080295"/>
              <a:gd name="connsiteX5" fmla="*/ 1548104 w 1728157"/>
              <a:gd name="connsiteY5" fmla="*/ 1080295 h 1080295"/>
              <a:gd name="connsiteX6" fmla="*/ 180053 w 1728157"/>
              <a:gd name="connsiteY6" fmla="*/ 1080295 h 1080295"/>
              <a:gd name="connsiteX7" fmla="*/ 0 w 1728157"/>
              <a:gd name="connsiteY7" fmla="*/ 900242 h 1080295"/>
              <a:gd name="connsiteX8" fmla="*/ 0 w 1728157"/>
              <a:gd name="connsiteY8" fmla="*/ 180053 h 1080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28157" h="1080295">
                <a:moveTo>
                  <a:pt x="0" y="180053"/>
                </a:moveTo>
                <a:cubicBezTo>
                  <a:pt x="0" y="80612"/>
                  <a:pt x="80612" y="0"/>
                  <a:pt x="180053" y="0"/>
                </a:cubicBezTo>
                <a:lnTo>
                  <a:pt x="1548104" y="0"/>
                </a:lnTo>
                <a:cubicBezTo>
                  <a:pt x="1647545" y="0"/>
                  <a:pt x="1728157" y="80612"/>
                  <a:pt x="1728157" y="180053"/>
                </a:cubicBezTo>
                <a:lnTo>
                  <a:pt x="1728157" y="900242"/>
                </a:lnTo>
                <a:cubicBezTo>
                  <a:pt x="1728157" y="999683"/>
                  <a:pt x="1647545" y="1080295"/>
                  <a:pt x="1548104" y="1080295"/>
                </a:cubicBezTo>
                <a:lnTo>
                  <a:pt x="180053" y="1080295"/>
                </a:lnTo>
                <a:cubicBezTo>
                  <a:pt x="80612" y="1080295"/>
                  <a:pt x="0" y="999683"/>
                  <a:pt x="0" y="900242"/>
                </a:cubicBezTo>
                <a:lnTo>
                  <a:pt x="0" y="180053"/>
                </a:lnTo>
                <a:close/>
              </a:path>
            </a:pathLst>
          </a:custGeom>
        </p:spPr>
        <p:style>
          <a:lnRef idx="3">
            <a:schemeClr val="lt1">
              <a:hueOff val="0"/>
              <a:satOff val="0"/>
              <a:lumOff val="0"/>
              <a:alphaOff val="0"/>
            </a:schemeClr>
          </a:lnRef>
          <a:fillRef idx="1">
            <a:schemeClr val="accent4">
              <a:hueOff val="0"/>
              <a:satOff val="0"/>
              <a:lumOff val="0"/>
              <a:alphaOff val="0"/>
            </a:schemeClr>
          </a:fillRef>
          <a:effectRef idx="1">
            <a:schemeClr val="accent4">
              <a:hueOff val="0"/>
              <a:satOff val="0"/>
              <a:lumOff val="0"/>
              <a:alphaOff val="0"/>
            </a:schemeClr>
          </a:effectRef>
          <a:fontRef idx="minor">
            <a:schemeClr val="lt1"/>
          </a:fontRef>
        </p:style>
        <p:txBody>
          <a:bodyPr lIns="113696" tIns="113696" rIns="113696" bIns="113696" spcCol="1270" anchor="ctr"/>
          <a:lstStyle/>
          <a:p>
            <a:pPr algn="ctr" defTabSz="711200">
              <a:lnSpc>
                <a:spcPct val="90000"/>
              </a:lnSpc>
              <a:spcAft>
                <a:spcPct val="35000"/>
              </a:spcAft>
              <a:defRPr/>
            </a:pPr>
            <a:r>
              <a:rPr lang="en-GB" sz="1600" dirty="0"/>
              <a:t>Data </a:t>
            </a:r>
          </a:p>
          <a:p>
            <a:pPr algn="ctr" defTabSz="711200">
              <a:lnSpc>
                <a:spcPct val="90000"/>
              </a:lnSpc>
              <a:spcAft>
                <a:spcPct val="35000"/>
              </a:spcAft>
              <a:defRPr/>
            </a:pPr>
            <a:r>
              <a:rPr lang="en-GB" sz="1600" b="1" dirty="0"/>
              <a:t>collection &amp;</a:t>
            </a:r>
          </a:p>
          <a:p>
            <a:pPr algn="ctr" defTabSz="711200">
              <a:lnSpc>
                <a:spcPct val="90000"/>
              </a:lnSpc>
              <a:spcAft>
                <a:spcPct val="35000"/>
              </a:spcAft>
              <a:defRPr/>
            </a:pPr>
            <a:r>
              <a:rPr lang="en-GB" sz="1600" b="1" dirty="0"/>
              <a:t>generation</a:t>
            </a:r>
          </a:p>
        </p:txBody>
      </p:sp>
      <p:pic>
        <p:nvPicPr>
          <p:cNvPr id="15371" name="Picture 2" descr="http://www.pensoft.net/J_FILES/1360332134PhK-20-Cover-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352158">
            <a:off x="3211513" y="2908300"/>
            <a:ext cx="573087" cy="842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TextBox 24"/>
          <p:cNvSpPr txBox="1"/>
          <p:nvPr/>
        </p:nvSpPr>
        <p:spPr>
          <a:xfrm>
            <a:off x="107950" y="931863"/>
            <a:ext cx="2524125" cy="1231900"/>
          </a:xfrm>
          <a:prstGeom prst="rect">
            <a:avLst/>
          </a:prstGeom>
          <a:noFill/>
        </p:spPr>
        <p:txBody>
          <a:bodyPr wrap="none">
            <a:spAutoFit/>
          </a:bodyPr>
          <a:lstStyle/>
          <a:p>
            <a:pPr>
              <a:defRPr/>
            </a:pPr>
            <a:r>
              <a:rPr lang="en-GB" dirty="0">
                <a:solidFill>
                  <a:schemeClr val="tx1">
                    <a:lumMod val="50000"/>
                    <a:lumOff val="50000"/>
                  </a:schemeClr>
                </a:solidFill>
                <a:latin typeface="Arial" charset="0"/>
                <a:cs typeface="+mn-cs"/>
              </a:rPr>
              <a:t>What are the </a:t>
            </a:r>
          </a:p>
          <a:p>
            <a:pPr>
              <a:defRPr/>
            </a:pPr>
            <a:r>
              <a:rPr lang="en-GB" sz="3200" b="1" dirty="0">
                <a:latin typeface="Arial" charset="0"/>
                <a:cs typeface="+mn-cs"/>
              </a:rPr>
              <a:t>bottlenecks</a:t>
            </a:r>
            <a:r>
              <a:rPr lang="en-GB" dirty="0">
                <a:latin typeface="Arial" charset="0"/>
                <a:cs typeface="+mn-cs"/>
              </a:rPr>
              <a:t> </a:t>
            </a:r>
          </a:p>
          <a:p>
            <a:pPr>
              <a:defRPr/>
            </a:pPr>
            <a:r>
              <a:rPr lang="en-GB" dirty="0">
                <a:solidFill>
                  <a:schemeClr val="tx1">
                    <a:lumMod val="50000"/>
                    <a:lumOff val="50000"/>
                  </a:schemeClr>
                </a:solidFill>
                <a:latin typeface="Arial" charset="0"/>
                <a:cs typeface="+mn-cs"/>
              </a:rPr>
              <a:t>in the </a:t>
            </a:r>
            <a:r>
              <a:rPr lang="en-GB" sz="2400" b="1" dirty="0">
                <a:latin typeface="Arial" charset="0"/>
                <a:cs typeface="+mn-cs"/>
              </a:rPr>
              <a:t>workflow</a:t>
            </a:r>
            <a:r>
              <a:rPr lang="en-GB" dirty="0">
                <a:latin typeface="Arial" charset="0"/>
                <a:cs typeface="+mn-cs"/>
              </a:rPr>
              <a:t>?</a:t>
            </a:r>
          </a:p>
        </p:txBody>
      </p:sp>
      <p:pic>
        <p:nvPicPr>
          <p:cNvPr id="21" name="Picture 20" descr="C:\Users\laul\AppData\Local\Microsoft\Windows\Temporary Internet Files\Content.IE5\X5K0ZYD9\MC900240453[1].wm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0628327">
            <a:off x="6264759" y="1068455"/>
            <a:ext cx="1250265" cy="930121"/>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nvGrpSpPr>
          <p:cNvPr id="4" name="Group 3"/>
          <p:cNvGrpSpPr/>
          <p:nvPr/>
        </p:nvGrpSpPr>
        <p:grpSpPr>
          <a:xfrm>
            <a:off x="4570413" y="4854575"/>
            <a:ext cx="3091578" cy="1666875"/>
            <a:chOff x="4570413" y="4854575"/>
            <a:chExt cx="3091578" cy="1666875"/>
          </a:xfrm>
        </p:grpSpPr>
        <p:grpSp>
          <p:nvGrpSpPr>
            <p:cNvPr id="15367" name="Group 21"/>
            <p:cNvGrpSpPr>
              <a:grpSpLocks/>
            </p:cNvGrpSpPr>
            <p:nvPr/>
          </p:nvGrpSpPr>
          <p:grpSpPr bwMode="auto">
            <a:xfrm>
              <a:off x="4570413" y="4854575"/>
              <a:ext cx="2047875" cy="1666875"/>
              <a:chOff x="3201697" y="4854500"/>
              <a:chExt cx="2048239" cy="1667230"/>
            </a:xfrm>
          </p:grpSpPr>
          <p:sp>
            <p:nvSpPr>
              <p:cNvPr id="15" name="Freeform 14"/>
              <p:cNvSpPr/>
              <p:nvPr/>
            </p:nvSpPr>
            <p:spPr>
              <a:xfrm>
                <a:off x="3797115" y="4854500"/>
                <a:ext cx="1452821" cy="944764"/>
              </a:xfrm>
              <a:custGeom>
                <a:avLst/>
                <a:gdLst>
                  <a:gd name="connsiteX0" fmla="*/ 0 w 1452562"/>
                  <a:gd name="connsiteY0" fmla="*/ 157364 h 944165"/>
                  <a:gd name="connsiteX1" fmla="*/ 157364 w 1452562"/>
                  <a:gd name="connsiteY1" fmla="*/ 0 h 944165"/>
                  <a:gd name="connsiteX2" fmla="*/ 1295198 w 1452562"/>
                  <a:gd name="connsiteY2" fmla="*/ 0 h 944165"/>
                  <a:gd name="connsiteX3" fmla="*/ 1452562 w 1452562"/>
                  <a:gd name="connsiteY3" fmla="*/ 157364 h 944165"/>
                  <a:gd name="connsiteX4" fmla="*/ 1452562 w 1452562"/>
                  <a:gd name="connsiteY4" fmla="*/ 786801 h 944165"/>
                  <a:gd name="connsiteX5" fmla="*/ 1295198 w 1452562"/>
                  <a:gd name="connsiteY5" fmla="*/ 944165 h 944165"/>
                  <a:gd name="connsiteX6" fmla="*/ 157364 w 1452562"/>
                  <a:gd name="connsiteY6" fmla="*/ 944165 h 944165"/>
                  <a:gd name="connsiteX7" fmla="*/ 0 w 1452562"/>
                  <a:gd name="connsiteY7" fmla="*/ 786801 h 944165"/>
                  <a:gd name="connsiteX8" fmla="*/ 0 w 1452562"/>
                  <a:gd name="connsiteY8" fmla="*/ 157364 h 944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52562" h="944165">
                    <a:moveTo>
                      <a:pt x="0" y="157364"/>
                    </a:moveTo>
                    <a:cubicBezTo>
                      <a:pt x="0" y="70454"/>
                      <a:pt x="70454" y="0"/>
                      <a:pt x="157364" y="0"/>
                    </a:cubicBezTo>
                    <a:lnTo>
                      <a:pt x="1295198" y="0"/>
                    </a:lnTo>
                    <a:cubicBezTo>
                      <a:pt x="1382108" y="0"/>
                      <a:pt x="1452562" y="70454"/>
                      <a:pt x="1452562" y="157364"/>
                    </a:cubicBezTo>
                    <a:lnTo>
                      <a:pt x="1452562" y="786801"/>
                    </a:lnTo>
                    <a:cubicBezTo>
                      <a:pt x="1452562" y="873711"/>
                      <a:pt x="1382108" y="944165"/>
                      <a:pt x="1295198" y="944165"/>
                    </a:cubicBezTo>
                    <a:lnTo>
                      <a:pt x="157364" y="944165"/>
                    </a:lnTo>
                    <a:cubicBezTo>
                      <a:pt x="70454" y="944165"/>
                      <a:pt x="0" y="873711"/>
                      <a:pt x="0" y="786801"/>
                    </a:cubicBezTo>
                    <a:lnTo>
                      <a:pt x="0" y="157364"/>
                    </a:lnTo>
                    <a:close/>
                  </a:path>
                </a:pathLst>
              </a:custGeom>
            </p:spPr>
            <p:style>
              <a:lnRef idx="3">
                <a:schemeClr val="lt1">
                  <a:hueOff val="0"/>
                  <a:satOff val="0"/>
                  <a:lumOff val="0"/>
                  <a:alphaOff val="0"/>
                </a:schemeClr>
              </a:lnRef>
              <a:fillRef idx="1">
                <a:schemeClr val="accent4">
                  <a:hueOff val="-2976513"/>
                  <a:satOff val="17933"/>
                  <a:lumOff val="1437"/>
                  <a:alphaOff val="0"/>
                </a:schemeClr>
              </a:fillRef>
              <a:effectRef idx="1">
                <a:schemeClr val="accent4">
                  <a:hueOff val="-2976513"/>
                  <a:satOff val="17933"/>
                  <a:lumOff val="1437"/>
                  <a:alphaOff val="0"/>
                </a:schemeClr>
              </a:effectRef>
              <a:fontRef idx="minor">
                <a:schemeClr val="lt1"/>
              </a:fontRef>
            </p:style>
            <p:txBody>
              <a:bodyPr lIns="107050" tIns="107050" rIns="107050" bIns="107050" spcCol="1270" anchor="ctr"/>
              <a:lstStyle/>
              <a:p>
                <a:pPr algn="ctr" defTabSz="711200">
                  <a:lnSpc>
                    <a:spcPct val="90000"/>
                  </a:lnSpc>
                  <a:spcAft>
                    <a:spcPct val="35000"/>
                  </a:spcAft>
                  <a:defRPr/>
                </a:pPr>
                <a:r>
                  <a:rPr lang="en-GB" sz="1600" dirty="0"/>
                  <a:t>Data </a:t>
                </a:r>
              </a:p>
              <a:p>
                <a:pPr algn="ctr" defTabSz="711200">
                  <a:lnSpc>
                    <a:spcPct val="90000"/>
                  </a:lnSpc>
                  <a:spcAft>
                    <a:spcPct val="35000"/>
                  </a:spcAft>
                  <a:defRPr/>
                </a:pPr>
                <a:r>
                  <a:rPr lang="en-GB" sz="1600" b="1" dirty="0"/>
                  <a:t>analysis</a:t>
                </a:r>
              </a:p>
            </p:txBody>
          </p:sp>
          <p:pic>
            <p:nvPicPr>
              <p:cNvPr id="1030" name="Picture 6" descr="https://encrypted-tbn0.gstatic.com/images?q=tbn:ANd9GcTkjbTgNLQKfymsxMxxM2f3z-B-nRU6gK1rMCE-gJFS-pp1Kqml"/>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a:stretch/>
            </p:blipFill>
            <p:spPr bwMode="auto">
              <a:xfrm rot="19964380">
                <a:off x="3201697" y="5680176"/>
                <a:ext cx="916150" cy="841554"/>
              </a:xfrm>
              <a:prstGeom prst="rect">
                <a:avLst/>
              </a:prstGeom>
              <a:ln>
                <a:noFill/>
              </a:ln>
              <a:effectLst>
                <a:outerShdw blurRad="292100" dist="139700" dir="2700000" algn="tl" rotWithShape="0">
                  <a:srgbClr val="333333">
                    <a:alpha val="65000"/>
                  </a:srgbClr>
                </a:outerShdw>
              </a:effectLst>
              <a:extLst/>
            </p:spPr>
          </p:pic>
        </p:grpSp>
        <p:pic>
          <p:nvPicPr>
            <p:cNvPr id="3" name="Picture 2"/>
            <p:cNvPicPr>
              <a:picLocks noChangeAspect="1" noChangeArrowheads="1"/>
            </p:cNvPicPr>
            <p:nvPr/>
          </p:nvPicPr>
          <p:blipFill>
            <a:blip r:embed="rId7" cstate="print">
              <a:clrChange>
                <a:clrFrom>
                  <a:srgbClr val="000000">
                    <a:alpha val="0"/>
                  </a:srgbClr>
                </a:clrFrom>
                <a:clrTo>
                  <a:srgbClr val="000000">
                    <a:alpha val="0"/>
                  </a:srgbClr>
                </a:clrTo>
              </a:clrChange>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20176648">
              <a:off x="5574585" y="5327433"/>
              <a:ext cx="2087406" cy="115967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2000"/>
                                        <p:tgtEl>
                                          <p:spTgt spid="14"/>
                                        </p:tgtEl>
                                      </p:cBhvr>
                                    </p:animEffect>
                                  </p:childTnLst>
                                </p:cTn>
                              </p:par>
                              <p:par>
                                <p:cTn id="13" presetID="10"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fade">
                                      <p:cBhvr>
                                        <p:cTn id="20"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Circular Arrow 23"/>
          <p:cNvSpPr/>
          <p:nvPr/>
        </p:nvSpPr>
        <p:spPr>
          <a:xfrm rot="10206226">
            <a:off x="3800475" y="1800225"/>
            <a:ext cx="4013200" cy="3873500"/>
          </a:xfrm>
          <a:prstGeom prst="circularArrow">
            <a:avLst>
              <a:gd name="adj1" fmla="val 4620"/>
              <a:gd name="adj2" fmla="val 228798"/>
              <a:gd name="adj3" fmla="val 21322322"/>
              <a:gd name="adj4" fmla="val 1085516"/>
              <a:gd name="adj5" fmla="val 2310"/>
            </a:avLst>
          </a:prstGeom>
          <a:effectLst>
            <a:outerShdw blurRad="50800" dist="38100" dir="2700000" algn="tl" rotWithShape="0">
              <a:prstClr val="black">
                <a:alpha val="40000"/>
              </a:prstClr>
            </a:outerShdw>
          </a:effectLst>
        </p:spPr>
        <p:style>
          <a:lnRef idx="1">
            <a:schemeClr val="accent3"/>
          </a:lnRef>
          <a:fillRef idx="3">
            <a:schemeClr val="accent3"/>
          </a:fillRef>
          <a:effectRef idx="2">
            <a:schemeClr val="accent3"/>
          </a:effectRef>
          <a:fontRef idx="minor">
            <a:schemeClr val="lt1"/>
          </a:fontRef>
        </p:style>
        <p:txBody>
          <a:bodyPr anchor="ctr"/>
          <a:lstStyle/>
          <a:p>
            <a:pPr algn="ctr">
              <a:defRPr/>
            </a:pPr>
            <a:endParaRPr lang="en-GB">
              <a:solidFill>
                <a:schemeClr val="tx1"/>
              </a:solidFill>
            </a:endParaRPr>
          </a:p>
        </p:txBody>
      </p:sp>
      <p:grpSp>
        <p:nvGrpSpPr>
          <p:cNvPr id="16387" name="Group 20"/>
          <p:cNvGrpSpPr>
            <a:grpSpLocks/>
          </p:cNvGrpSpPr>
          <p:nvPr/>
        </p:nvGrpSpPr>
        <p:grpSpPr bwMode="auto">
          <a:xfrm>
            <a:off x="6724650" y="3051175"/>
            <a:ext cx="1879600" cy="1187450"/>
            <a:chOff x="5357117" y="3050782"/>
            <a:chExt cx="1879310" cy="1188140"/>
          </a:xfrm>
        </p:grpSpPr>
        <p:sp>
          <p:nvSpPr>
            <p:cNvPr id="12" name="Freeform 11"/>
            <p:cNvSpPr/>
            <p:nvPr/>
          </p:nvSpPr>
          <p:spPr>
            <a:xfrm>
              <a:off x="5357117" y="3295399"/>
              <a:ext cx="1452339" cy="943523"/>
            </a:xfrm>
            <a:custGeom>
              <a:avLst/>
              <a:gdLst>
                <a:gd name="connsiteX0" fmla="*/ 0 w 1452562"/>
                <a:gd name="connsiteY0" fmla="*/ 157364 h 944165"/>
                <a:gd name="connsiteX1" fmla="*/ 157364 w 1452562"/>
                <a:gd name="connsiteY1" fmla="*/ 0 h 944165"/>
                <a:gd name="connsiteX2" fmla="*/ 1295198 w 1452562"/>
                <a:gd name="connsiteY2" fmla="*/ 0 h 944165"/>
                <a:gd name="connsiteX3" fmla="*/ 1452562 w 1452562"/>
                <a:gd name="connsiteY3" fmla="*/ 157364 h 944165"/>
                <a:gd name="connsiteX4" fmla="*/ 1452562 w 1452562"/>
                <a:gd name="connsiteY4" fmla="*/ 786801 h 944165"/>
                <a:gd name="connsiteX5" fmla="*/ 1295198 w 1452562"/>
                <a:gd name="connsiteY5" fmla="*/ 944165 h 944165"/>
                <a:gd name="connsiteX6" fmla="*/ 157364 w 1452562"/>
                <a:gd name="connsiteY6" fmla="*/ 944165 h 944165"/>
                <a:gd name="connsiteX7" fmla="*/ 0 w 1452562"/>
                <a:gd name="connsiteY7" fmla="*/ 786801 h 944165"/>
                <a:gd name="connsiteX8" fmla="*/ 0 w 1452562"/>
                <a:gd name="connsiteY8" fmla="*/ 157364 h 944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52562" h="944165">
                  <a:moveTo>
                    <a:pt x="0" y="157364"/>
                  </a:moveTo>
                  <a:cubicBezTo>
                    <a:pt x="0" y="70454"/>
                    <a:pt x="70454" y="0"/>
                    <a:pt x="157364" y="0"/>
                  </a:cubicBezTo>
                  <a:lnTo>
                    <a:pt x="1295198" y="0"/>
                  </a:lnTo>
                  <a:cubicBezTo>
                    <a:pt x="1382108" y="0"/>
                    <a:pt x="1452562" y="70454"/>
                    <a:pt x="1452562" y="157364"/>
                  </a:cubicBezTo>
                  <a:lnTo>
                    <a:pt x="1452562" y="786801"/>
                  </a:lnTo>
                  <a:cubicBezTo>
                    <a:pt x="1452562" y="873711"/>
                    <a:pt x="1382108" y="944165"/>
                    <a:pt x="1295198" y="944165"/>
                  </a:cubicBezTo>
                  <a:lnTo>
                    <a:pt x="157364" y="944165"/>
                  </a:lnTo>
                  <a:cubicBezTo>
                    <a:pt x="70454" y="944165"/>
                    <a:pt x="0" y="873711"/>
                    <a:pt x="0" y="786801"/>
                  </a:cubicBezTo>
                  <a:lnTo>
                    <a:pt x="0" y="157364"/>
                  </a:lnTo>
                  <a:close/>
                </a:path>
              </a:pathLst>
            </a:custGeom>
          </p:spPr>
          <p:style>
            <a:lnRef idx="3">
              <a:schemeClr val="lt1">
                <a:hueOff val="0"/>
                <a:satOff val="0"/>
                <a:lumOff val="0"/>
                <a:alphaOff val="0"/>
              </a:schemeClr>
            </a:lnRef>
            <a:fillRef idx="1">
              <a:schemeClr val="accent4">
                <a:hueOff val="-1488257"/>
                <a:satOff val="8966"/>
                <a:lumOff val="719"/>
                <a:alphaOff val="0"/>
              </a:schemeClr>
            </a:fillRef>
            <a:effectRef idx="1">
              <a:schemeClr val="accent4">
                <a:hueOff val="-1488257"/>
                <a:satOff val="8966"/>
                <a:lumOff val="719"/>
                <a:alphaOff val="0"/>
              </a:schemeClr>
            </a:effectRef>
            <a:fontRef idx="minor">
              <a:schemeClr val="lt1"/>
            </a:fontRef>
          </p:style>
          <p:txBody>
            <a:bodyPr lIns="107050" tIns="107050" rIns="107050" bIns="107050" spcCol="1270" anchor="ctr"/>
            <a:lstStyle/>
            <a:p>
              <a:pPr algn="ctr" defTabSz="711200">
                <a:lnSpc>
                  <a:spcPct val="90000"/>
                </a:lnSpc>
                <a:spcAft>
                  <a:spcPct val="35000"/>
                </a:spcAft>
                <a:defRPr/>
              </a:pPr>
              <a:r>
                <a:rPr lang="en-GB" sz="1600" dirty="0"/>
                <a:t>Data </a:t>
              </a:r>
            </a:p>
            <a:p>
              <a:pPr algn="ctr" defTabSz="711200">
                <a:lnSpc>
                  <a:spcPct val="90000"/>
                </a:lnSpc>
                <a:spcAft>
                  <a:spcPct val="35000"/>
                </a:spcAft>
                <a:defRPr/>
              </a:pPr>
              <a:r>
                <a:rPr lang="en-GB" sz="1600" b="1" dirty="0" err="1"/>
                <a:t>curation</a:t>
              </a:r>
              <a:endParaRPr lang="en-GB" sz="1600" b="1" dirty="0"/>
            </a:p>
          </p:txBody>
        </p:sp>
        <p:pic>
          <p:nvPicPr>
            <p:cNvPr id="1026" name="Picture 2" descr="http://sfpark.org/wp-content/uploads/2011/05/dataset_icon.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9885510">
              <a:off x="6509464" y="3050782"/>
              <a:ext cx="726963" cy="727497"/>
            </a:xfrm>
            <a:prstGeom prst="rect">
              <a:avLst/>
            </a:prstGeom>
            <a:ln>
              <a:noFill/>
            </a:ln>
            <a:effectLst>
              <a:outerShdw blurRad="292100" dist="139700" dir="2700000" algn="tl" rotWithShape="0">
                <a:srgbClr val="333333">
                  <a:alpha val="65000"/>
                </a:srgbClr>
              </a:outerShdw>
            </a:effectLst>
            <a:extLst/>
          </p:spPr>
        </p:pic>
      </p:grpSp>
      <p:sp>
        <p:nvSpPr>
          <p:cNvPr id="17" name="Freeform 16"/>
          <p:cNvSpPr/>
          <p:nvPr/>
        </p:nvSpPr>
        <p:spPr>
          <a:xfrm>
            <a:off x="3605213" y="3294063"/>
            <a:ext cx="1452562" cy="944562"/>
          </a:xfrm>
          <a:custGeom>
            <a:avLst/>
            <a:gdLst>
              <a:gd name="connsiteX0" fmla="*/ 0 w 1452562"/>
              <a:gd name="connsiteY0" fmla="*/ 157364 h 944165"/>
              <a:gd name="connsiteX1" fmla="*/ 157364 w 1452562"/>
              <a:gd name="connsiteY1" fmla="*/ 0 h 944165"/>
              <a:gd name="connsiteX2" fmla="*/ 1295198 w 1452562"/>
              <a:gd name="connsiteY2" fmla="*/ 0 h 944165"/>
              <a:gd name="connsiteX3" fmla="*/ 1452562 w 1452562"/>
              <a:gd name="connsiteY3" fmla="*/ 157364 h 944165"/>
              <a:gd name="connsiteX4" fmla="*/ 1452562 w 1452562"/>
              <a:gd name="connsiteY4" fmla="*/ 786801 h 944165"/>
              <a:gd name="connsiteX5" fmla="*/ 1295198 w 1452562"/>
              <a:gd name="connsiteY5" fmla="*/ 944165 h 944165"/>
              <a:gd name="connsiteX6" fmla="*/ 157364 w 1452562"/>
              <a:gd name="connsiteY6" fmla="*/ 944165 h 944165"/>
              <a:gd name="connsiteX7" fmla="*/ 0 w 1452562"/>
              <a:gd name="connsiteY7" fmla="*/ 786801 h 944165"/>
              <a:gd name="connsiteX8" fmla="*/ 0 w 1452562"/>
              <a:gd name="connsiteY8" fmla="*/ 157364 h 944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52562" h="944165">
                <a:moveTo>
                  <a:pt x="0" y="157364"/>
                </a:moveTo>
                <a:cubicBezTo>
                  <a:pt x="0" y="70454"/>
                  <a:pt x="70454" y="0"/>
                  <a:pt x="157364" y="0"/>
                </a:cubicBezTo>
                <a:lnTo>
                  <a:pt x="1295198" y="0"/>
                </a:lnTo>
                <a:cubicBezTo>
                  <a:pt x="1382108" y="0"/>
                  <a:pt x="1452562" y="70454"/>
                  <a:pt x="1452562" y="157364"/>
                </a:cubicBezTo>
                <a:lnTo>
                  <a:pt x="1452562" y="786801"/>
                </a:lnTo>
                <a:cubicBezTo>
                  <a:pt x="1452562" y="873711"/>
                  <a:pt x="1382108" y="944165"/>
                  <a:pt x="1295198" y="944165"/>
                </a:cubicBezTo>
                <a:lnTo>
                  <a:pt x="157364" y="944165"/>
                </a:lnTo>
                <a:cubicBezTo>
                  <a:pt x="70454" y="944165"/>
                  <a:pt x="0" y="873711"/>
                  <a:pt x="0" y="786801"/>
                </a:cubicBezTo>
                <a:lnTo>
                  <a:pt x="0" y="157364"/>
                </a:lnTo>
                <a:close/>
              </a:path>
            </a:pathLst>
          </a:custGeom>
        </p:spPr>
        <p:style>
          <a:lnRef idx="3">
            <a:schemeClr val="lt1">
              <a:hueOff val="0"/>
              <a:satOff val="0"/>
              <a:lumOff val="0"/>
              <a:alphaOff val="0"/>
            </a:schemeClr>
          </a:lnRef>
          <a:fillRef idx="1">
            <a:schemeClr val="accent4">
              <a:hueOff val="-4464770"/>
              <a:satOff val="26899"/>
              <a:lumOff val="2156"/>
              <a:alphaOff val="0"/>
            </a:schemeClr>
          </a:fillRef>
          <a:effectRef idx="1">
            <a:schemeClr val="accent4">
              <a:hueOff val="-4464770"/>
              <a:satOff val="26899"/>
              <a:lumOff val="2156"/>
              <a:alphaOff val="0"/>
            </a:schemeClr>
          </a:effectRef>
          <a:fontRef idx="minor">
            <a:schemeClr val="lt1"/>
          </a:fontRef>
        </p:style>
        <p:txBody>
          <a:bodyPr lIns="107050" tIns="107050" rIns="107050" bIns="107050" spcCol="1270" anchor="ctr"/>
          <a:lstStyle/>
          <a:p>
            <a:pPr algn="ctr" defTabSz="711200">
              <a:lnSpc>
                <a:spcPct val="90000"/>
              </a:lnSpc>
              <a:spcAft>
                <a:spcPct val="35000"/>
              </a:spcAft>
              <a:defRPr/>
            </a:pPr>
            <a:r>
              <a:rPr lang="en-GB" sz="1600" dirty="0"/>
              <a:t>Data </a:t>
            </a:r>
          </a:p>
          <a:p>
            <a:pPr algn="ctr" defTabSz="711200">
              <a:lnSpc>
                <a:spcPct val="90000"/>
              </a:lnSpc>
              <a:spcAft>
                <a:spcPct val="35000"/>
              </a:spcAft>
              <a:defRPr/>
            </a:pPr>
            <a:r>
              <a:rPr lang="en-GB" sz="1600" b="1" dirty="0"/>
              <a:t>publishing</a:t>
            </a:r>
          </a:p>
        </p:txBody>
      </p:sp>
      <p:sp>
        <p:nvSpPr>
          <p:cNvPr id="16390" name="Rectangle 2"/>
          <p:cNvSpPr txBox="1">
            <a:spLocks noChangeArrowheads="1"/>
          </p:cNvSpPr>
          <p:nvPr/>
        </p:nvSpPr>
        <p:spPr bwMode="auto">
          <a:xfrm>
            <a:off x="854075" y="115888"/>
            <a:ext cx="828040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hangingPunct="1"/>
            <a:r>
              <a:rPr lang="en-US" sz="3200" b="1">
                <a:ea typeface="ＭＳ Ｐゴシック" pitchFamily="34" charset="-128"/>
              </a:rPr>
              <a:t>What we need is…</a:t>
            </a:r>
          </a:p>
        </p:txBody>
      </p:sp>
      <p:sp>
        <p:nvSpPr>
          <p:cNvPr id="10" name="Freeform 9"/>
          <p:cNvSpPr/>
          <p:nvPr/>
        </p:nvSpPr>
        <p:spPr bwMode="auto">
          <a:xfrm>
            <a:off x="5027614" y="1666876"/>
            <a:ext cx="1728787" cy="1081088"/>
          </a:xfrm>
          <a:custGeom>
            <a:avLst/>
            <a:gdLst>
              <a:gd name="connsiteX0" fmla="*/ 0 w 1728157"/>
              <a:gd name="connsiteY0" fmla="*/ 180053 h 1080295"/>
              <a:gd name="connsiteX1" fmla="*/ 180053 w 1728157"/>
              <a:gd name="connsiteY1" fmla="*/ 0 h 1080295"/>
              <a:gd name="connsiteX2" fmla="*/ 1548104 w 1728157"/>
              <a:gd name="connsiteY2" fmla="*/ 0 h 1080295"/>
              <a:gd name="connsiteX3" fmla="*/ 1728157 w 1728157"/>
              <a:gd name="connsiteY3" fmla="*/ 180053 h 1080295"/>
              <a:gd name="connsiteX4" fmla="*/ 1728157 w 1728157"/>
              <a:gd name="connsiteY4" fmla="*/ 900242 h 1080295"/>
              <a:gd name="connsiteX5" fmla="*/ 1548104 w 1728157"/>
              <a:gd name="connsiteY5" fmla="*/ 1080295 h 1080295"/>
              <a:gd name="connsiteX6" fmla="*/ 180053 w 1728157"/>
              <a:gd name="connsiteY6" fmla="*/ 1080295 h 1080295"/>
              <a:gd name="connsiteX7" fmla="*/ 0 w 1728157"/>
              <a:gd name="connsiteY7" fmla="*/ 900242 h 1080295"/>
              <a:gd name="connsiteX8" fmla="*/ 0 w 1728157"/>
              <a:gd name="connsiteY8" fmla="*/ 180053 h 1080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28157" h="1080295">
                <a:moveTo>
                  <a:pt x="0" y="180053"/>
                </a:moveTo>
                <a:cubicBezTo>
                  <a:pt x="0" y="80612"/>
                  <a:pt x="80612" y="0"/>
                  <a:pt x="180053" y="0"/>
                </a:cubicBezTo>
                <a:lnTo>
                  <a:pt x="1548104" y="0"/>
                </a:lnTo>
                <a:cubicBezTo>
                  <a:pt x="1647545" y="0"/>
                  <a:pt x="1728157" y="80612"/>
                  <a:pt x="1728157" y="180053"/>
                </a:cubicBezTo>
                <a:lnTo>
                  <a:pt x="1728157" y="900242"/>
                </a:lnTo>
                <a:cubicBezTo>
                  <a:pt x="1728157" y="999683"/>
                  <a:pt x="1647545" y="1080295"/>
                  <a:pt x="1548104" y="1080295"/>
                </a:cubicBezTo>
                <a:lnTo>
                  <a:pt x="180053" y="1080295"/>
                </a:lnTo>
                <a:cubicBezTo>
                  <a:pt x="80612" y="1080295"/>
                  <a:pt x="0" y="999683"/>
                  <a:pt x="0" y="900242"/>
                </a:cubicBezTo>
                <a:lnTo>
                  <a:pt x="0" y="180053"/>
                </a:lnTo>
                <a:close/>
              </a:path>
            </a:pathLst>
          </a:custGeom>
        </p:spPr>
        <p:style>
          <a:lnRef idx="3">
            <a:schemeClr val="lt1">
              <a:hueOff val="0"/>
              <a:satOff val="0"/>
              <a:lumOff val="0"/>
              <a:alphaOff val="0"/>
            </a:schemeClr>
          </a:lnRef>
          <a:fillRef idx="1">
            <a:schemeClr val="accent4">
              <a:hueOff val="0"/>
              <a:satOff val="0"/>
              <a:lumOff val="0"/>
              <a:alphaOff val="0"/>
            </a:schemeClr>
          </a:fillRef>
          <a:effectRef idx="1">
            <a:schemeClr val="accent4">
              <a:hueOff val="0"/>
              <a:satOff val="0"/>
              <a:lumOff val="0"/>
              <a:alphaOff val="0"/>
            </a:schemeClr>
          </a:effectRef>
          <a:fontRef idx="minor">
            <a:schemeClr val="lt1"/>
          </a:fontRef>
        </p:style>
        <p:txBody>
          <a:bodyPr lIns="113696" tIns="113696" rIns="113696" bIns="113696" spcCol="1270" anchor="ctr"/>
          <a:lstStyle/>
          <a:p>
            <a:pPr algn="ctr" defTabSz="711200">
              <a:lnSpc>
                <a:spcPct val="90000"/>
              </a:lnSpc>
              <a:spcAft>
                <a:spcPct val="35000"/>
              </a:spcAft>
              <a:defRPr/>
            </a:pPr>
            <a:r>
              <a:rPr lang="en-GB" sz="1600" dirty="0"/>
              <a:t>Data </a:t>
            </a:r>
          </a:p>
          <a:p>
            <a:pPr algn="ctr" defTabSz="711200">
              <a:lnSpc>
                <a:spcPct val="90000"/>
              </a:lnSpc>
              <a:spcAft>
                <a:spcPct val="35000"/>
              </a:spcAft>
              <a:defRPr/>
            </a:pPr>
            <a:r>
              <a:rPr lang="en-GB" sz="1600" b="1" dirty="0"/>
              <a:t>collection &amp;</a:t>
            </a:r>
          </a:p>
          <a:p>
            <a:pPr algn="ctr" defTabSz="711200">
              <a:lnSpc>
                <a:spcPct val="90000"/>
              </a:lnSpc>
              <a:spcAft>
                <a:spcPct val="35000"/>
              </a:spcAft>
              <a:defRPr/>
            </a:pPr>
            <a:r>
              <a:rPr lang="en-GB" sz="1600" b="1" dirty="0"/>
              <a:t>generation</a:t>
            </a:r>
          </a:p>
        </p:txBody>
      </p:sp>
      <p:pic>
        <p:nvPicPr>
          <p:cNvPr id="16392" name="Picture 2" descr="http://www.pensoft.net/J_FILES/1360332134PhK-20-Cover-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352158">
            <a:off x="3211513" y="2908300"/>
            <a:ext cx="571500" cy="842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3" name="TextBox 4"/>
          <p:cNvSpPr txBox="1">
            <a:spLocks noChangeArrowheads="1"/>
          </p:cNvSpPr>
          <p:nvPr/>
        </p:nvSpPr>
        <p:spPr bwMode="auto">
          <a:xfrm>
            <a:off x="107950" y="723900"/>
            <a:ext cx="2327275"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GB" sz="2800">
                <a:latin typeface="Calibri" pitchFamily="34" charset="0"/>
              </a:rPr>
              <a:t>a</a:t>
            </a:r>
          </a:p>
          <a:p>
            <a:pPr eaLnBrk="1" hangingPunct="1"/>
            <a:r>
              <a:rPr lang="en-GB" sz="2800">
                <a:latin typeface="Calibri" pitchFamily="34" charset="0"/>
              </a:rPr>
              <a:t>seamless </a:t>
            </a:r>
          </a:p>
          <a:p>
            <a:pPr eaLnBrk="1" hangingPunct="1"/>
            <a:r>
              <a:rPr lang="en-GB" sz="4000" b="1">
                <a:latin typeface="Calibri" pitchFamily="34" charset="0"/>
              </a:rPr>
              <a:t>workflow </a:t>
            </a:r>
            <a:endParaRPr lang="en-GB" sz="2800" b="1">
              <a:latin typeface="Calibri" pitchFamily="34" charset="0"/>
            </a:endParaRPr>
          </a:p>
        </p:txBody>
      </p:sp>
      <p:pic>
        <p:nvPicPr>
          <p:cNvPr id="5" name="Picture 4" descr="C:\Users\laul\AppData\Local\Microsoft\Windows\Temporary Internet Files\Content.IE5\X5K0ZYD9\MC900240453[1].wm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0628327">
            <a:off x="6264759" y="1068455"/>
            <a:ext cx="1250265" cy="930121"/>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nvGrpSpPr>
          <p:cNvPr id="16" name="Group 15"/>
          <p:cNvGrpSpPr/>
          <p:nvPr/>
        </p:nvGrpSpPr>
        <p:grpSpPr>
          <a:xfrm>
            <a:off x="4570413" y="4854575"/>
            <a:ext cx="3091578" cy="1666875"/>
            <a:chOff x="4570413" y="4854575"/>
            <a:chExt cx="3091578" cy="1666875"/>
          </a:xfrm>
        </p:grpSpPr>
        <p:grpSp>
          <p:nvGrpSpPr>
            <p:cNvPr id="18" name="Group 21"/>
            <p:cNvGrpSpPr>
              <a:grpSpLocks/>
            </p:cNvGrpSpPr>
            <p:nvPr/>
          </p:nvGrpSpPr>
          <p:grpSpPr bwMode="auto">
            <a:xfrm>
              <a:off x="4570413" y="4854575"/>
              <a:ext cx="2047875" cy="1666875"/>
              <a:chOff x="3201697" y="4854500"/>
              <a:chExt cx="2048239" cy="1667230"/>
            </a:xfrm>
          </p:grpSpPr>
          <p:sp>
            <p:nvSpPr>
              <p:cNvPr id="20" name="Freeform 19"/>
              <p:cNvSpPr/>
              <p:nvPr/>
            </p:nvSpPr>
            <p:spPr>
              <a:xfrm>
                <a:off x="3797115" y="4854500"/>
                <a:ext cx="1452821" cy="944764"/>
              </a:xfrm>
              <a:custGeom>
                <a:avLst/>
                <a:gdLst>
                  <a:gd name="connsiteX0" fmla="*/ 0 w 1452562"/>
                  <a:gd name="connsiteY0" fmla="*/ 157364 h 944165"/>
                  <a:gd name="connsiteX1" fmla="*/ 157364 w 1452562"/>
                  <a:gd name="connsiteY1" fmla="*/ 0 h 944165"/>
                  <a:gd name="connsiteX2" fmla="*/ 1295198 w 1452562"/>
                  <a:gd name="connsiteY2" fmla="*/ 0 h 944165"/>
                  <a:gd name="connsiteX3" fmla="*/ 1452562 w 1452562"/>
                  <a:gd name="connsiteY3" fmla="*/ 157364 h 944165"/>
                  <a:gd name="connsiteX4" fmla="*/ 1452562 w 1452562"/>
                  <a:gd name="connsiteY4" fmla="*/ 786801 h 944165"/>
                  <a:gd name="connsiteX5" fmla="*/ 1295198 w 1452562"/>
                  <a:gd name="connsiteY5" fmla="*/ 944165 h 944165"/>
                  <a:gd name="connsiteX6" fmla="*/ 157364 w 1452562"/>
                  <a:gd name="connsiteY6" fmla="*/ 944165 h 944165"/>
                  <a:gd name="connsiteX7" fmla="*/ 0 w 1452562"/>
                  <a:gd name="connsiteY7" fmla="*/ 786801 h 944165"/>
                  <a:gd name="connsiteX8" fmla="*/ 0 w 1452562"/>
                  <a:gd name="connsiteY8" fmla="*/ 157364 h 944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52562" h="944165">
                    <a:moveTo>
                      <a:pt x="0" y="157364"/>
                    </a:moveTo>
                    <a:cubicBezTo>
                      <a:pt x="0" y="70454"/>
                      <a:pt x="70454" y="0"/>
                      <a:pt x="157364" y="0"/>
                    </a:cubicBezTo>
                    <a:lnTo>
                      <a:pt x="1295198" y="0"/>
                    </a:lnTo>
                    <a:cubicBezTo>
                      <a:pt x="1382108" y="0"/>
                      <a:pt x="1452562" y="70454"/>
                      <a:pt x="1452562" y="157364"/>
                    </a:cubicBezTo>
                    <a:lnTo>
                      <a:pt x="1452562" y="786801"/>
                    </a:lnTo>
                    <a:cubicBezTo>
                      <a:pt x="1452562" y="873711"/>
                      <a:pt x="1382108" y="944165"/>
                      <a:pt x="1295198" y="944165"/>
                    </a:cubicBezTo>
                    <a:lnTo>
                      <a:pt x="157364" y="944165"/>
                    </a:lnTo>
                    <a:cubicBezTo>
                      <a:pt x="70454" y="944165"/>
                      <a:pt x="0" y="873711"/>
                      <a:pt x="0" y="786801"/>
                    </a:cubicBezTo>
                    <a:lnTo>
                      <a:pt x="0" y="157364"/>
                    </a:lnTo>
                    <a:close/>
                  </a:path>
                </a:pathLst>
              </a:custGeom>
            </p:spPr>
            <p:style>
              <a:lnRef idx="3">
                <a:schemeClr val="lt1">
                  <a:hueOff val="0"/>
                  <a:satOff val="0"/>
                  <a:lumOff val="0"/>
                  <a:alphaOff val="0"/>
                </a:schemeClr>
              </a:lnRef>
              <a:fillRef idx="1">
                <a:schemeClr val="accent4">
                  <a:hueOff val="-2976513"/>
                  <a:satOff val="17933"/>
                  <a:lumOff val="1437"/>
                  <a:alphaOff val="0"/>
                </a:schemeClr>
              </a:fillRef>
              <a:effectRef idx="1">
                <a:schemeClr val="accent4">
                  <a:hueOff val="-2976513"/>
                  <a:satOff val="17933"/>
                  <a:lumOff val="1437"/>
                  <a:alphaOff val="0"/>
                </a:schemeClr>
              </a:effectRef>
              <a:fontRef idx="minor">
                <a:schemeClr val="lt1"/>
              </a:fontRef>
            </p:style>
            <p:txBody>
              <a:bodyPr lIns="107050" tIns="107050" rIns="107050" bIns="107050" spcCol="1270" anchor="ctr"/>
              <a:lstStyle/>
              <a:p>
                <a:pPr algn="ctr" defTabSz="711200">
                  <a:lnSpc>
                    <a:spcPct val="90000"/>
                  </a:lnSpc>
                  <a:spcAft>
                    <a:spcPct val="35000"/>
                  </a:spcAft>
                  <a:defRPr/>
                </a:pPr>
                <a:r>
                  <a:rPr lang="en-GB" sz="1600" dirty="0"/>
                  <a:t>Data </a:t>
                </a:r>
              </a:p>
              <a:p>
                <a:pPr algn="ctr" defTabSz="711200">
                  <a:lnSpc>
                    <a:spcPct val="90000"/>
                  </a:lnSpc>
                  <a:spcAft>
                    <a:spcPct val="35000"/>
                  </a:spcAft>
                  <a:defRPr/>
                </a:pPr>
                <a:r>
                  <a:rPr lang="en-GB" sz="1600" b="1" dirty="0"/>
                  <a:t>analysis</a:t>
                </a:r>
              </a:p>
            </p:txBody>
          </p:sp>
          <p:pic>
            <p:nvPicPr>
              <p:cNvPr id="21" name="Picture 6" descr="https://encrypted-tbn0.gstatic.com/images?q=tbn:ANd9GcTkjbTgNLQKfymsxMxxM2f3z-B-nRU6gK1rMCE-gJFS-pp1Kqml"/>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a:stretch/>
            </p:blipFill>
            <p:spPr bwMode="auto">
              <a:xfrm rot="19964380">
                <a:off x="3201697" y="5680176"/>
                <a:ext cx="916150" cy="841554"/>
              </a:xfrm>
              <a:prstGeom prst="rect">
                <a:avLst/>
              </a:prstGeom>
              <a:ln>
                <a:noFill/>
              </a:ln>
              <a:effectLst>
                <a:outerShdw blurRad="292100" dist="139700" dir="2700000" algn="tl" rotWithShape="0">
                  <a:srgbClr val="333333">
                    <a:alpha val="65000"/>
                  </a:srgbClr>
                </a:outerShdw>
              </a:effectLst>
              <a:extLst/>
            </p:spPr>
          </p:pic>
        </p:grpSp>
        <p:pic>
          <p:nvPicPr>
            <p:cNvPr id="19" name="Picture 18"/>
            <p:cNvPicPr>
              <a:picLocks noChangeAspect="1" noChangeArrowheads="1"/>
            </p:cNvPicPr>
            <p:nvPr/>
          </p:nvPicPr>
          <p:blipFill>
            <a:blip r:embed="rId7" cstate="print">
              <a:clrChange>
                <a:clrFrom>
                  <a:srgbClr val="000000">
                    <a:alpha val="0"/>
                  </a:srgbClr>
                </a:clrFrom>
                <a:clrTo>
                  <a:srgbClr val="000000">
                    <a:alpha val="0"/>
                  </a:srgbClr>
                </a:clrTo>
              </a:clrChange>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20176648">
              <a:off x="5574585" y="5327433"/>
              <a:ext cx="2087406" cy="115967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1" presetClass="entr" presetSubtype="1"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heel(1)">
                                      <p:cBhvr>
                                        <p:cTn id="7" dur="3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Box 5"/>
          <p:cNvSpPr txBox="1">
            <a:spLocks noChangeArrowheads="1"/>
          </p:cNvSpPr>
          <p:nvPr/>
        </p:nvSpPr>
        <p:spPr bwMode="auto">
          <a:xfrm>
            <a:off x="0" y="6524625"/>
            <a:ext cx="9144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1600">
                <a:latin typeface="Calibri" pitchFamily="34" charset="0"/>
              </a:rPr>
              <a:t>Cyndy Parr, Rob Guralnick, Nico Cellinese and Rod Page</a:t>
            </a:r>
            <a:r>
              <a:rPr lang="en-US" sz="1400">
                <a:latin typeface="Calibri" pitchFamily="34" charset="0"/>
              </a:rPr>
              <a:t>. TREE. </a:t>
            </a:r>
            <a:r>
              <a:rPr lang="en-US" b="1">
                <a:latin typeface="Calibri" pitchFamily="34" charset="0"/>
              </a:rPr>
              <a:t>doi:10.1016/j.tree.2011.11.001</a:t>
            </a:r>
          </a:p>
        </p:txBody>
      </p:sp>
      <p:sp>
        <p:nvSpPr>
          <p:cNvPr id="7" name="TextBox 6"/>
          <p:cNvSpPr txBox="1"/>
          <p:nvPr/>
        </p:nvSpPr>
        <p:spPr>
          <a:xfrm>
            <a:off x="4216400" y="1716088"/>
            <a:ext cx="4433888" cy="2924175"/>
          </a:xfrm>
          <a:prstGeom prst="rect">
            <a:avLst/>
          </a:prstGeom>
          <a:noFill/>
        </p:spPr>
        <p:txBody>
          <a:bodyPr>
            <a:spAutoFit/>
          </a:bodyPr>
          <a:lstStyle/>
          <a:p>
            <a:pPr fontAlgn="auto">
              <a:spcBef>
                <a:spcPts val="0"/>
              </a:spcBef>
              <a:spcAft>
                <a:spcPts val="0"/>
              </a:spcAft>
              <a:defRPr/>
            </a:pPr>
            <a:r>
              <a:rPr lang="en-US" dirty="0">
                <a:latin typeface="+mn-lt"/>
                <a:cs typeface="+mn-cs"/>
              </a:rPr>
              <a:t>This requires data, information &amp; knowledge to be…</a:t>
            </a:r>
          </a:p>
          <a:p>
            <a:pPr lvl="1" fontAlgn="auto">
              <a:spcBef>
                <a:spcPts val="0"/>
              </a:spcBef>
              <a:spcAft>
                <a:spcPts val="0"/>
              </a:spcAft>
              <a:defRPr/>
            </a:pPr>
            <a:endParaRPr lang="en-US" sz="1000" dirty="0">
              <a:latin typeface="+mn-lt"/>
              <a:cs typeface="+mn-cs"/>
            </a:endParaRPr>
          </a:p>
          <a:p>
            <a:pPr marL="800100" lvl="1" indent="-342900" fontAlgn="auto">
              <a:spcBef>
                <a:spcPts val="0"/>
              </a:spcBef>
              <a:spcAft>
                <a:spcPts val="0"/>
              </a:spcAft>
              <a:buFont typeface="Arial"/>
              <a:buChar char="•"/>
              <a:defRPr/>
            </a:pPr>
            <a:r>
              <a:rPr lang="en-US" sz="2800" b="1" dirty="0">
                <a:latin typeface="+mn-lt"/>
                <a:cs typeface="+mn-cs"/>
              </a:rPr>
              <a:t>Digital </a:t>
            </a:r>
            <a:endParaRPr lang="en-US" b="1" dirty="0">
              <a:latin typeface="+mn-lt"/>
              <a:cs typeface="+mn-cs"/>
            </a:endParaRPr>
          </a:p>
          <a:p>
            <a:pPr lvl="1" fontAlgn="auto">
              <a:spcBef>
                <a:spcPts val="0"/>
              </a:spcBef>
              <a:spcAft>
                <a:spcPts val="0"/>
              </a:spcAft>
              <a:defRPr/>
            </a:pPr>
            <a:r>
              <a:rPr lang="en-US" i="1" dirty="0">
                <a:latin typeface="+mn-lt"/>
                <a:cs typeface="+mn-cs"/>
              </a:rPr>
              <a:t>	  Not printed paper</a:t>
            </a:r>
          </a:p>
          <a:p>
            <a:pPr marL="800100" lvl="1" indent="-342900" fontAlgn="auto">
              <a:spcBef>
                <a:spcPts val="0"/>
              </a:spcBef>
              <a:spcAft>
                <a:spcPts val="0"/>
              </a:spcAft>
              <a:buFont typeface="Arial"/>
              <a:buChar char="•"/>
              <a:defRPr/>
            </a:pPr>
            <a:r>
              <a:rPr lang="en-US" sz="2800" b="1" dirty="0">
                <a:latin typeface="+mn-lt"/>
                <a:cs typeface="+mn-cs"/>
              </a:rPr>
              <a:t>Openly accessible</a:t>
            </a:r>
          </a:p>
          <a:p>
            <a:pPr lvl="2" fontAlgn="auto">
              <a:spcBef>
                <a:spcPts val="0"/>
              </a:spcBef>
              <a:spcAft>
                <a:spcPts val="0"/>
              </a:spcAft>
              <a:defRPr/>
            </a:pPr>
            <a:r>
              <a:rPr lang="en-US" i="1" dirty="0">
                <a:latin typeface="+mn-lt"/>
                <a:cs typeface="+mn-cs"/>
              </a:rPr>
              <a:t>  Not behind barriers </a:t>
            </a:r>
            <a:r>
              <a:rPr lang="en-US" dirty="0">
                <a:latin typeface="+mn-lt"/>
                <a:cs typeface="+mn-cs"/>
              </a:rPr>
              <a:t>(e.g. </a:t>
            </a:r>
            <a:r>
              <a:rPr lang="en-US" dirty="0" err="1">
                <a:latin typeface="+mn-lt"/>
                <a:cs typeface="+mn-cs"/>
              </a:rPr>
              <a:t>paywalls</a:t>
            </a:r>
            <a:r>
              <a:rPr lang="en-US" dirty="0">
                <a:latin typeface="+mn-lt"/>
                <a:cs typeface="+mn-cs"/>
              </a:rPr>
              <a:t>)</a:t>
            </a:r>
          </a:p>
          <a:p>
            <a:pPr marL="800100" lvl="1" indent="-342900" fontAlgn="auto">
              <a:spcBef>
                <a:spcPts val="0"/>
              </a:spcBef>
              <a:spcAft>
                <a:spcPts val="0"/>
              </a:spcAft>
              <a:buFont typeface="Arial"/>
              <a:buChar char="•"/>
              <a:defRPr/>
            </a:pPr>
            <a:r>
              <a:rPr lang="en-US" sz="2800" b="1" dirty="0">
                <a:latin typeface="+mn-lt"/>
                <a:cs typeface="+mn-cs"/>
              </a:rPr>
              <a:t>Linked-up</a:t>
            </a:r>
          </a:p>
          <a:p>
            <a:pPr lvl="2" fontAlgn="auto">
              <a:spcBef>
                <a:spcPts val="0"/>
              </a:spcBef>
              <a:spcAft>
                <a:spcPts val="0"/>
              </a:spcAft>
              <a:defRPr/>
            </a:pPr>
            <a:r>
              <a:rPr lang="en-US" i="1" dirty="0">
                <a:latin typeface="+mn-lt"/>
                <a:cs typeface="+mn-cs"/>
              </a:rPr>
              <a:t>   Not in silos </a:t>
            </a:r>
          </a:p>
        </p:txBody>
      </p:sp>
      <p:sp>
        <p:nvSpPr>
          <p:cNvPr id="17412" name="TextBox 7"/>
          <p:cNvSpPr txBox="1">
            <a:spLocks noChangeArrowheads="1"/>
          </p:cNvSpPr>
          <p:nvPr/>
        </p:nvSpPr>
        <p:spPr bwMode="auto">
          <a:xfrm>
            <a:off x="549275" y="1733550"/>
            <a:ext cx="3416300" cy="427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2000">
                <a:latin typeface="Calibri" pitchFamily="34" charset="0"/>
              </a:rPr>
              <a:t>“</a:t>
            </a:r>
            <a:r>
              <a:rPr lang="en-US" sz="3600" b="1" i="1">
                <a:latin typeface="Calibri" pitchFamily="34" charset="0"/>
              </a:rPr>
              <a:t>Link together evolutionary data</a:t>
            </a:r>
            <a:r>
              <a:rPr lang="en-US" sz="2000" i="1">
                <a:latin typeface="Calibri" pitchFamily="34" charset="0"/>
              </a:rPr>
              <a:t>… by developing </a:t>
            </a:r>
            <a:r>
              <a:rPr lang="en-US" sz="2800" b="1" i="1">
                <a:latin typeface="Calibri" pitchFamily="34" charset="0"/>
              </a:rPr>
              <a:t>analytical tools and proper documentation </a:t>
            </a:r>
            <a:r>
              <a:rPr lang="en-US" sz="2000" i="1">
                <a:latin typeface="Calibri" pitchFamily="34" charset="0"/>
              </a:rPr>
              <a:t>and then use this framework to conduct comparative analyses, studies of evolutionary process and biodiversity analyses</a:t>
            </a:r>
            <a:r>
              <a:rPr lang="en-US" sz="2000">
                <a:latin typeface="Calibri" pitchFamily="34" charset="0"/>
              </a:rPr>
              <a:t>”</a:t>
            </a:r>
          </a:p>
        </p:txBody>
      </p:sp>
      <p:sp>
        <p:nvSpPr>
          <p:cNvPr id="17413" name="Rectangle 2"/>
          <p:cNvSpPr txBox="1">
            <a:spLocks noChangeArrowheads="1"/>
          </p:cNvSpPr>
          <p:nvPr/>
        </p:nvSpPr>
        <p:spPr bwMode="auto">
          <a:xfrm>
            <a:off x="336550" y="44450"/>
            <a:ext cx="880745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hangingPunct="1"/>
            <a:r>
              <a:rPr lang="en-US" sz="3200" b="1">
                <a:ea typeface="ＭＳ Ｐゴシック" pitchFamily="34" charset="-128"/>
              </a:rPr>
              <a:t>To achieve this…</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7736</TotalTime>
  <Words>2647</Words>
  <Application>Microsoft Office PowerPoint</Application>
  <PresentationFormat>On-screen Show (4:3)</PresentationFormat>
  <Paragraphs>383</Paragraphs>
  <Slides>53</Slides>
  <Notes>22</Notes>
  <HiddenSlides>1</HiddenSlides>
  <MMClips>0</MMClips>
  <ScaleCrop>false</ScaleCrop>
  <HeadingPairs>
    <vt:vector size="4" baseType="variant">
      <vt:variant>
        <vt:lpstr>Theme</vt:lpstr>
      </vt:variant>
      <vt:variant>
        <vt:i4>1</vt:i4>
      </vt:variant>
      <vt:variant>
        <vt:lpstr>Slide Titles</vt:lpstr>
      </vt:variant>
      <vt:variant>
        <vt:i4>53</vt:i4>
      </vt:variant>
    </vt:vector>
  </HeadingPairs>
  <TitlesOfParts>
    <vt:vector size="54" baseType="lpstr">
      <vt:lpstr>Office Theme</vt:lpstr>
      <vt:lpstr>Scratchpads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Scratchpads Virtual Research Environments</vt:lpstr>
      <vt:lpstr>PowerPoint Presentation</vt:lpstr>
      <vt:lpstr>What are Scratchpads?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Major integrated projects</vt:lpstr>
      <vt:lpstr>PowerPoint Presentation</vt:lpstr>
      <vt:lpstr>PowerPoint Presentation</vt:lpstr>
      <vt:lpstr>PowerPoint Presentation</vt:lpstr>
      <vt:lpstr>Are Scratchpads sustainable?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Example regional distribution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Help &amp; Support</vt:lpstr>
      <vt:lpstr>PowerPoint Presentation</vt:lpstr>
      <vt:lpstr>Acknowledgements</vt:lpstr>
      <vt:lpstr>PowerPoint Presentation</vt:lpstr>
      <vt:lpstr>PowerPoint Presentation</vt:lpstr>
      <vt:lpstr>Authors and Contributors</vt:lpstr>
      <vt:lpstr>PowerPoint Presentation</vt:lpstr>
    </vt:vector>
  </TitlesOfParts>
  <Company>The Natural History Museum</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Publishing Biodiversity:  The interplay between Scratchpads and  the new Biodiversity Data Journal</dc:title>
  <dc:creator>Dimitris Koureas</dc:creator>
  <cp:lastModifiedBy>Dimitris Koureas</cp:lastModifiedBy>
  <cp:revision>120</cp:revision>
  <dcterms:created xsi:type="dcterms:W3CDTF">2013-02-01T12:34:27Z</dcterms:created>
  <dcterms:modified xsi:type="dcterms:W3CDTF">2013-06-10T20:22:11Z</dcterms:modified>
</cp:coreProperties>
</file>